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4"/>
  </p:notesMasterIdLst>
  <p:sldIdLst>
    <p:sldId id="257" r:id="rId2"/>
    <p:sldId id="379" r:id="rId3"/>
    <p:sldId id="650" r:id="rId4"/>
    <p:sldId id="652" r:id="rId5"/>
    <p:sldId id="653" r:id="rId6"/>
    <p:sldId id="1035" r:id="rId7"/>
    <p:sldId id="497" r:id="rId8"/>
    <p:sldId id="498" r:id="rId9"/>
    <p:sldId id="1036" r:id="rId10"/>
    <p:sldId id="656" r:id="rId11"/>
    <p:sldId id="657" r:id="rId12"/>
    <p:sldId id="658" r:id="rId13"/>
    <p:sldId id="659" r:id="rId14"/>
    <p:sldId id="660" r:id="rId15"/>
    <p:sldId id="661" r:id="rId16"/>
    <p:sldId id="662" r:id="rId17"/>
    <p:sldId id="663" r:id="rId18"/>
    <p:sldId id="664" r:id="rId19"/>
    <p:sldId id="995" r:id="rId20"/>
    <p:sldId id="1034" r:id="rId21"/>
    <p:sldId id="665" r:id="rId22"/>
    <p:sldId id="666" r:id="rId23"/>
    <p:sldId id="1031" r:id="rId24"/>
    <p:sldId id="672" r:id="rId25"/>
    <p:sldId id="673" r:id="rId26"/>
    <p:sldId id="674" r:id="rId27"/>
    <p:sldId id="675" r:id="rId28"/>
    <p:sldId id="1032" r:id="rId29"/>
    <p:sldId id="804" r:id="rId30"/>
    <p:sldId id="677" r:id="rId31"/>
    <p:sldId id="678" r:id="rId32"/>
    <p:sldId id="679" r:id="rId33"/>
    <p:sldId id="680" r:id="rId34"/>
    <p:sldId id="682" r:id="rId35"/>
    <p:sldId id="683" r:id="rId36"/>
    <p:sldId id="684" r:id="rId37"/>
    <p:sldId id="686" r:id="rId38"/>
    <p:sldId id="687" r:id="rId39"/>
    <p:sldId id="814" r:id="rId40"/>
    <p:sldId id="815" r:id="rId41"/>
    <p:sldId id="816" r:id="rId42"/>
    <p:sldId id="817" r:id="rId43"/>
    <p:sldId id="818" r:id="rId44"/>
    <p:sldId id="819" r:id="rId45"/>
    <p:sldId id="821" r:id="rId46"/>
    <p:sldId id="822" r:id="rId47"/>
    <p:sldId id="823" r:id="rId48"/>
    <p:sldId id="824" r:id="rId49"/>
    <p:sldId id="825" r:id="rId50"/>
    <p:sldId id="826" r:id="rId51"/>
    <p:sldId id="827" r:id="rId52"/>
    <p:sldId id="828" r:id="rId53"/>
    <p:sldId id="829" r:id="rId54"/>
    <p:sldId id="830" r:id="rId55"/>
    <p:sldId id="831" r:id="rId56"/>
    <p:sldId id="832" r:id="rId57"/>
    <p:sldId id="833" r:id="rId58"/>
    <p:sldId id="834" r:id="rId59"/>
    <p:sldId id="835" r:id="rId60"/>
    <p:sldId id="836" r:id="rId61"/>
    <p:sldId id="837" r:id="rId62"/>
    <p:sldId id="838" r:id="rId63"/>
    <p:sldId id="839" r:id="rId64"/>
    <p:sldId id="854" r:id="rId65"/>
    <p:sldId id="856" r:id="rId66"/>
    <p:sldId id="1033" r:id="rId67"/>
    <p:sldId id="996" r:id="rId68"/>
    <p:sldId id="997" r:id="rId69"/>
    <p:sldId id="998" r:id="rId70"/>
    <p:sldId id="999" r:id="rId71"/>
    <p:sldId id="1000" r:id="rId72"/>
    <p:sldId id="1001" r:id="rId73"/>
    <p:sldId id="1002" r:id="rId74"/>
    <p:sldId id="1003" r:id="rId75"/>
    <p:sldId id="1004" r:id="rId76"/>
    <p:sldId id="1005" r:id="rId77"/>
    <p:sldId id="1006" r:id="rId78"/>
    <p:sldId id="1007" r:id="rId79"/>
    <p:sldId id="1008" r:id="rId80"/>
    <p:sldId id="1009" r:id="rId81"/>
    <p:sldId id="1010" r:id="rId82"/>
    <p:sldId id="1011" r:id="rId83"/>
    <p:sldId id="1015" r:id="rId84"/>
    <p:sldId id="1016" r:id="rId85"/>
    <p:sldId id="1017" r:id="rId86"/>
    <p:sldId id="1019" r:id="rId87"/>
    <p:sldId id="1020" r:id="rId88"/>
    <p:sldId id="291" r:id="rId89"/>
    <p:sldId id="1022" r:id="rId90"/>
    <p:sldId id="1023" r:id="rId91"/>
    <p:sldId id="1024" r:id="rId92"/>
    <p:sldId id="488" r:id="rId9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1850" autoAdjust="0"/>
  </p:normalViewPr>
  <p:slideViewPr>
    <p:cSldViewPr snapToGrid="0">
      <p:cViewPr varScale="1">
        <p:scale>
          <a:sx n="80" d="100"/>
          <a:sy n="80" d="100"/>
        </p:scale>
        <p:origin x="102" y="57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E7D5A22-4B10-452C-BA82-CE296564F1C6}" type="presOf" srcId="{DEC112CD-3E7B-492A-9FF2-DEC5FFB96966}" destId="{E7D7BBA8-995B-4002-933F-803AE4EB9B2D}" srcOrd="0" destOrd="0" presId="urn:microsoft.com/office/officeart/2005/8/layout/vList2"/>
    <dgm:cxn modelId="{8EF5E83C-B5CF-4D97-8181-742864F45FB1}" type="presOf" srcId="{DED04251-808F-484B-B903-2928A17BF066}" destId="{08903A6E-6D98-4295-8678-9E8928035A0F}" srcOrd="0" destOrd="0" presId="urn:microsoft.com/office/officeart/2005/8/layout/vList2"/>
    <dgm:cxn modelId="{00A73D5C-4271-4F8C-A53B-818C3271185D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8911B1E1-FE55-46A2-A508-2ED6ABEC1102}" type="presParOf" srcId="{E7D7BBA8-995B-4002-933F-803AE4EB9B2D}" destId="{DD14576F-7E00-47D2-8599-E663F98E59E3}" srcOrd="0" destOrd="0" presId="urn:microsoft.com/office/officeart/2005/8/layout/vList2"/>
    <dgm:cxn modelId="{CEBF3F5E-2695-4544-A473-26ACC526EF9B}" type="presParOf" srcId="{E7D7BBA8-995B-4002-933F-803AE4EB9B2D}" destId="{22B6F21B-BB10-42CC-A7CA-298E97F8034C}" srcOrd="1" destOrd="0" presId="urn:microsoft.com/office/officeart/2005/8/layout/vList2"/>
    <dgm:cxn modelId="{84A916C2-F593-431E-9FB1-6A79F108A237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E7D5A22-4B10-452C-BA82-CE296564F1C6}" type="presOf" srcId="{DEC112CD-3E7B-492A-9FF2-DEC5FFB96966}" destId="{E7D7BBA8-995B-4002-933F-803AE4EB9B2D}" srcOrd="0" destOrd="0" presId="urn:microsoft.com/office/officeart/2005/8/layout/vList2"/>
    <dgm:cxn modelId="{8EF5E83C-B5CF-4D97-8181-742864F45FB1}" type="presOf" srcId="{DED04251-808F-484B-B903-2928A17BF066}" destId="{08903A6E-6D98-4295-8678-9E8928035A0F}" srcOrd="0" destOrd="0" presId="urn:microsoft.com/office/officeart/2005/8/layout/vList2"/>
    <dgm:cxn modelId="{00A73D5C-4271-4F8C-A53B-818C3271185D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8911B1E1-FE55-46A2-A508-2ED6ABEC1102}" type="presParOf" srcId="{E7D7BBA8-995B-4002-933F-803AE4EB9B2D}" destId="{DD14576F-7E00-47D2-8599-E663F98E59E3}" srcOrd="0" destOrd="0" presId="urn:microsoft.com/office/officeart/2005/8/layout/vList2"/>
    <dgm:cxn modelId="{CEBF3F5E-2695-4544-A473-26ACC526EF9B}" type="presParOf" srcId="{E7D7BBA8-995B-4002-933F-803AE4EB9B2D}" destId="{22B6F21B-BB10-42CC-A7CA-298E97F8034C}" srcOrd="1" destOrd="0" presId="urn:microsoft.com/office/officeart/2005/8/layout/vList2"/>
    <dgm:cxn modelId="{84A916C2-F593-431E-9FB1-6A79F108A237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379715"/>
          <a:ext cx="7743928" cy="11092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79715"/>
        <a:ext cx="7743928" cy="1109298"/>
      </dsp:txXfrm>
    </dsp:sp>
    <dsp:sp modelId="{CC79D3D5-9A8A-4191-83E2-7CDB53064805}">
      <dsp:nvSpPr>
        <dsp:cNvPr id="0" name=""/>
        <dsp:cNvSpPr/>
      </dsp:nvSpPr>
      <dsp:spPr>
        <a:xfrm rot="10800000">
          <a:off x="0" y="1690254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hade val="51000"/>
                <a:satMod val="130000"/>
              </a:schemeClr>
            </a:gs>
            <a:gs pos="80000">
              <a:schemeClr val="accent4">
                <a:hueOff val="4900445"/>
                <a:satOff val="-20388"/>
                <a:lumOff val="4804"/>
                <a:alphaOff val="0"/>
                <a:shade val="93000"/>
                <a:satMod val="13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690254"/>
        <a:ext cx="7743928" cy="1108573"/>
      </dsp:txXfrm>
    </dsp:sp>
    <dsp:sp modelId="{EF76621B-300A-4B85-A68D-21B3AA638756}">
      <dsp:nvSpPr>
        <dsp:cNvPr id="0" name=""/>
        <dsp:cNvSpPr/>
      </dsp:nvSpPr>
      <dsp:spPr>
        <a:xfrm rot="10800000">
          <a:off x="0" y="793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hade val="51000"/>
                <a:satMod val="130000"/>
              </a:schemeClr>
            </a:gs>
            <a:gs pos="80000">
              <a:schemeClr val="accent4">
                <a:hueOff val="9800891"/>
                <a:satOff val="-40777"/>
                <a:lumOff val="9608"/>
                <a:alphaOff val="0"/>
                <a:shade val="93000"/>
                <a:satMod val="13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793"/>
        <a:ext cx="7743928" cy="1108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379715"/>
          <a:ext cx="7743928" cy="11092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79715"/>
        <a:ext cx="7743928" cy="1109298"/>
      </dsp:txXfrm>
    </dsp:sp>
    <dsp:sp modelId="{CC79D3D5-9A8A-4191-83E2-7CDB53064805}">
      <dsp:nvSpPr>
        <dsp:cNvPr id="0" name=""/>
        <dsp:cNvSpPr/>
      </dsp:nvSpPr>
      <dsp:spPr>
        <a:xfrm rot="10800000">
          <a:off x="0" y="1690254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hade val="51000"/>
                <a:satMod val="130000"/>
              </a:schemeClr>
            </a:gs>
            <a:gs pos="80000">
              <a:schemeClr val="accent4">
                <a:hueOff val="4900445"/>
                <a:satOff val="-20388"/>
                <a:lumOff val="4804"/>
                <a:alphaOff val="0"/>
                <a:shade val="93000"/>
                <a:satMod val="13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690254"/>
        <a:ext cx="7743928" cy="1108573"/>
      </dsp:txXfrm>
    </dsp:sp>
    <dsp:sp modelId="{EF76621B-300A-4B85-A68D-21B3AA638756}">
      <dsp:nvSpPr>
        <dsp:cNvPr id="0" name=""/>
        <dsp:cNvSpPr/>
      </dsp:nvSpPr>
      <dsp:spPr>
        <a:xfrm rot="10800000">
          <a:off x="0" y="793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hade val="51000"/>
                <a:satMod val="130000"/>
              </a:schemeClr>
            </a:gs>
            <a:gs pos="80000">
              <a:schemeClr val="accent4">
                <a:hueOff val="9800891"/>
                <a:satOff val="-40777"/>
                <a:lumOff val="9608"/>
                <a:alphaOff val="0"/>
                <a:shade val="93000"/>
                <a:satMod val="13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793"/>
        <a:ext cx="7743928" cy="1108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379715"/>
          <a:ext cx="7743928" cy="11092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79715"/>
        <a:ext cx="7743928" cy="1109298"/>
      </dsp:txXfrm>
    </dsp:sp>
    <dsp:sp modelId="{CC79D3D5-9A8A-4191-83E2-7CDB53064805}">
      <dsp:nvSpPr>
        <dsp:cNvPr id="0" name=""/>
        <dsp:cNvSpPr/>
      </dsp:nvSpPr>
      <dsp:spPr>
        <a:xfrm rot="10800000">
          <a:off x="0" y="1690254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hade val="51000"/>
                <a:satMod val="130000"/>
              </a:schemeClr>
            </a:gs>
            <a:gs pos="80000">
              <a:schemeClr val="accent4">
                <a:hueOff val="4900445"/>
                <a:satOff val="-20388"/>
                <a:lumOff val="4804"/>
                <a:alphaOff val="0"/>
                <a:shade val="93000"/>
                <a:satMod val="13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690254"/>
        <a:ext cx="7743928" cy="1108573"/>
      </dsp:txXfrm>
    </dsp:sp>
    <dsp:sp modelId="{EF76621B-300A-4B85-A68D-21B3AA638756}">
      <dsp:nvSpPr>
        <dsp:cNvPr id="0" name=""/>
        <dsp:cNvSpPr/>
      </dsp:nvSpPr>
      <dsp:spPr>
        <a:xfrm rot="10800000">
          <a:off x="0" y="793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hade val="51000"/>
                <a:satMod val="130000"/>
              </a:schemeClr>
            </a:gs>
            <a:gs pos="80000">
              <a:schemeClr val="accent4">
                <a:hueOff val="9800891"/>
                <a:satOff val="-40777"/>
                <a:lumOff val="9608"/>
                <a:alphaOff val="0"/>
                <a:shade val="93000"/>
                <a:satMod val="13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793"/>
        <a:ext cx="7743928" cy="1108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image" Target="../media/image65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12" Type="http://schemas.openxmlformats.org/officeDocument/2006/relationships/image" Target="../media/image64.wmf"/><Relationship Id="rId17" Type="http://schemas.openxmlformats.org/officeDocument/2006/relationships/image" Target="../media/image69.wmf"/><Relationship Id="rId2" Type="http://schemas.openxmlformats.org/officeDocument/2006/relationships/image" Target="../media/image55.wmf"/><Relationship Id="rId16" Type="http://schemas.openxmlformats.org/officeDocument/2006/relationships/image" Target="../media/image68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11" Type="http://schemas.openxmlformats.org/officeDocument/2006/relationships/image" Target="../media/image63.wmf"/><Relationship Id="rId5" Type="http://schemas.openxmlformats.org/officeDocument/2006/relationships/image" Target="../media/image58.wmf"/><Relationship Id="rId15" Type="http://schemas.openxmlformats.org/officeDocument/2006/relationships/image" Target="../media/image67.wmf"/><Relationship Id="rId10" Type="http://schemas.openxmlformats.org/officeDocument/2006/relationships/image" Target="../media/image26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Relationship Id="rId14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9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2018/7/27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131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13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29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23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9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31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6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354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090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0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95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307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15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503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229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109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626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9808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7030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3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267C-9B34-4EB6-8147-72CDB5DD00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70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371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11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385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89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41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267C-9B34-4EB6-8147-72CDB5DD00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6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9444086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3187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9753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7025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258A5-5434-440A-882A-815E6C915B20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7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395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52013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0171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799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6632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6669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3937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052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6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4.wmf"/><Relationship Id="rId25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23" Type="http://schemas.openxmlformats.org/officeDocument/2006/relationships/image" Target="../media/image27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2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oleObject" Target="../embeddings/oleObject2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8.wmf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26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35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35.jpeg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3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32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38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49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53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52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4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58.bin"/><Relationship Id="rId26" Type="http://schemas.openxmlformats.org/officeDocument/2006/relationships/oleObject" Target="../embeddings/oleObject62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62.wmf"/><Relationship Id="rId34" Type="http://schemas.openxmlformats.org/officeDocument/2006/relationships/image" Target="../media/image69.png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60.wmf"/><Relationship Id="rId25" Type="http://schemas.openxmlformats.org/officeDocument/2006/relationships/image" Target="../media/image63.wmf"/><Relationship Id="rId33" Type="http://schemas.openxmlformats.org/officeDocument/2006/relationships/image" Target="../media/image67.wmf"/><Relationship Id="rId38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59.bin"/><Relationship Id="rId29" Type="http://schemas.openxmlformats.org/officeDocument/2006/relationships/image" Target="../media/image65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61.bin"/><Relationship Id="rId32" Type="http://schemas.openxmlformats.org/officeDocument/2006/relationships/oleObject" Target="../embeddings/oleObject65.bin"/><Relationship Id="rId37" Type="http://schemas.openxmlformats.org/officeDocument/2006/relationships/oleObject" Target="../embeddings/oleObject67.bin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23" Type="http://schemas.openxmlformats.org/officeDocument/2006/relationships/image" Target="../media/image26.wmf"/><Relationship Id="rId28" Type="http://schemas.openxmlformats.org/officeDocument/2006/relationships/oleObject" Target="../embeddings/oleObject63.bin"/><Relationship Id="rId36" Type="http://schemas.openxmlformats.org/officeDocument/2006/relationships/image" Target="../media/image68.wmf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61.wmf"/><Relationship Id="rId31" Type="http://schemas.openxmlformats.org/officeDocument/2006/relationships/image" Target="../media/image66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56.bin"/><Relationship Id="rId22" Type="http://schemas.openxmlformats.org/officeDocument/2006/relationships/oleObject" Target="../embeddings/oleObject60.bin"/><Relationship Id="rId27" Type="http://schemas.openxmlformats.org/officeDocument/2006/relationships/image" Target="../media/image64.wmf"/><Relationship Id="rId30" Type="http://schemas.openxmlformats.org/officeDocument/2006/relationships/oleObject" Target="../embeddings/oleObject64.bin"/><Relationship Id="rId35" Type="http://schemas.openxmlformats.org/officeDocument/2006/relationships/oleObject" Target="../embeddings/oleObject6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wmf"/><Relationship Id="rId11" Type="http://schemas.openxmlformats.org/officeDocument/2006/relationships/image" Target="../media/image80.png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8.wmf"/><Relationship Id="rId4" Type="http://schemas.openxmlformats.org/officeDocument/2006/relationships/image" Target="../media/image79.png"/><Relationship Id="rId9" Type="http://schemas.openxmlformats.org/officeDocument/2006/relationships/oleObject" Target="../embeddings/oleObject7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3.png"/><Relationship Id="rId5" Type="http://schemas.openxmlformats.org/officeDocument/2006/relationships/image" Target="../media/image37.wmf"/><Relationship Id="rId10" Type="http://schemas.openxmlformats.org/officeDocument/2006/relationships/image" Target="../media/image82.png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1.png"/><Relationship Id="rId18" Type="http://schemas.openxmlformats.org/officeDocument/2006/relationships/image" Target="../media/image7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71.pn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8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8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0.png"/><Relationship Id="rId9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133.png"/><Relationship Id="rId18" Type="http://schemas.openxmlformats.org/officeDocument/2006/relationships/image" Target="../media/image138.jpeg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8.wmf"/><Relationship Id="rId11" Type="http://schemas.openxmlformats.org/officeDocument/2006/relationships/image" Target="../media/image131.png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37.wmf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png"/><Relationship Id="rId5" Type="http://schemas.openxmlformats.org/officeDocument/2006/relationships/image" Target="../media/image6.wmf"/><Relationship Id="rId15" Type="http://schemas.openxmlformats.org/officeDocument/2006/relationships/image" Target="../media/image13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9.png"/><Relationship Id="rId14" Type="http://schemas.openxmlformats.org/officeDocument/2006/relationships/oleObject" Target="../embeddings/oleObject10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149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48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55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55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56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1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262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45.png"/><Relationship Id="rId10" Type="http://schemas.openxmlformats.org/officeDocument/2006/relationships/image" Target="../media/image288.png"/><Relationship Id="rId4" Type="http://schemas.openxmlformats.org/officeDocument/2006/relationships/image" Target="../media/image283.png"/><Relationship Id="rId9" Type="http://schemas.openxmlformats.org/officeDocument/2006/relationships/image" Target="../media/image28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B1876F4-ECC8-4A44-9004-94DFC35F8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浙江大学计算机学院</a:t>
            </a:r>
            <a:endParaRPr lang="en-US" altLang="zh-CN" dirty="0"/>
          </a:p>
          <a:p>
            <a:pPr algn="r"/>
            <a:r>
              <a:rPr lang="zh-CN" altLang="en-US" dirty="0"/>
              <a:t>人工智能研究所</a:t>
            </a:r>
            <a:endParaRPr lang="en-US" altLang="zh-CN" dirty="0"/>
          </a:p>
          <a:p>
            <a:pPr algn="r"/>
            <a:r>
              <a:rPr lang="zh-CN" altLang="en-US" dirty="0"/>
              <a:t>汤斯亮</a:t>
            </a:r>
            <a:endParaRPr lang="en-US" altLang="zh-CN" dirty="0"/>
          </a:p>
          <a:p>
            <a:pPr algn="r"/>
            <a:r>
              <a:rPr lang="en-US" altLang="zh-CN" dirty="0"/>
              <a:t>siliang@zju.edu.cn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982718"/>
              </p:ext>
            </p:extLst>
          </p:nvPr>
        </p:nvGraphicFramePr>
        <p:xfrm>
          <a:off x="1663173" y="1915475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4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173" y="1915475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946193" y="2864372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32428" y="4367358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607082" y="5388976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2788" y="2776504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521865" y="4377803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821996" y="3868897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655771"/>
              </p:ext>
            </p:extLst>
          </p:nvPr>
        </p:nvGraphicFramePr>
        <p:xfrm>
          <a:off x="5351062" y="3980324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5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062" y="3980324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970063"/>
              </p:ext>
            </p:extLst>
          </p:nvPr>
        </p:nvGraphicFramePr>
        <p:xfrm>
          <a:off x="2975564" y="2885101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564" y="2885101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713602"/>
              </p:ext>
            </p:extLst>
          </p:nvPr>
        </p:nvGraphicFramePr>
        <p:xfrm>
          <a:off x="2980987" y="3794044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7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987" y="3794044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254325"/>
              </p:ext>
            </p:extLst>
          </p:nvPr>
        </p:nvGraphicFramePr>
        <p:xfrm>
          <a:off x="2996157" y="4846795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8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157" y="4846795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5008938" y="4347201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529485" y="4368474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529485" y="30922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925590" y="47569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9696"/>
              </p:ext>
            </p:extLst>
          </p:nvPr>
        </p:nvGraphicFramePr>
        <p:xfrm>
          <a:off x="2014534" y="27337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9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4" y="27337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558669"/>
              </p:ext>
            </p:extLst>
          </p:nvPr>
        </p:nvGraphicFramePr>
        <p:xfrm>
          <a:off x="2014534" y="3949346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60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4" y="3949346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882270"/>
              </p:ext>
            </p:extLst>
          </p:nvPr>
        </p:nvGraphicFramePr>
        <p:xfrm>
          <a:off x="1988465" y="5316003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61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8465" y="5316003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67424" y="41176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862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233098"/>
              </p:ext>
            </p:extLst>
          </p:nvPr>
        </p:nvGraphicFramePr>
        <p:xfrm>
          <a:off x="4725120" y="5471494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63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120" y="5471494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918631" y="4648406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251789"/>
              </p:ext>
            </p:extLst>
          </p:nvPr>
        </p:nvGraphicFramePr>
        <p:xfrm>
          <a:off x="5889387" y="4064461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64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387" y="4064461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72404" y="553194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989076"/>
              </p:ext>
            </p:extLst>
          </p:nvPr>
        </p:nvGraphicFramePr>
        <p:xfrm>
          <a:off x="7398945" y="4158075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65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945" y="4158075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702114" y="5531949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6548" y="1312475"/>
            <a:ext cx="148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918789" y="34320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51692" y="449037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944167" y="351432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93806" y="2882963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5348" y="4754863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81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357979"/>
              </p:ext>
            </p:extLst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2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8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83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84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85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 Function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98349"/>
            <a:chOff x="3202412" y="1600580"/>
            <a:chExt cx="3275013" cy="1572303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5"/>
              <a:ext cx="3275013" cy="440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18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19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20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21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22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23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24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625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connections lead to different network structures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neurons have different values of weights and biases.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87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88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89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 Function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0.86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0.83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0.73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0.85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define a function 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function.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vector, output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network structure, define </a:t>
            </a:r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set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4862858"/>
            <a:ext cx="1165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210438"/>
            <a:ext cx="206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563166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92902" y="2290872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4867837"/>
            <a:ext cx="92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311651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557541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532848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00856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7108" y="24382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542571"/>
              </p:ext>
            </p:extLst>
          </p:nvPr>
        </p:nvGraphicFramePr>
        <p:xfrm>
          <a:off x="1479807" y="2342986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1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342986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74760"/>
              </p:ext>
            </p:extLst>
          </p:nvPr>
        </p:nvGraphicFramePr>
        <p:xfrm>
          <a:off x="1485103" y="292571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2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292571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809088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406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75393"/>
              </p:ext>
            </p:extLst>
          </p:nvPr>
        </p:nvGraphicFramePr>
        <p:xfrm>
          <a:off x="1467699" y="4310068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3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310068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537376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809088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809088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488590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2302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2991208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20654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3237982" y="2561312"/>
            <a:ext cx="753037" cy="2203968"/>
            <a:chOff x="3166542" y="2332706"/>
            <a:chExt cx="753037" cy="2203968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33270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332706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332706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332706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111276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332706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111276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561312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609686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609686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561312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180015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180015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561312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339882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554488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5579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19298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299120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257440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788861"/>
            <a:ext cx="523901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means many hidden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554173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204203"/>
            <a:ext cx="118158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604313"/>
            <a:ext cx="1415920" cy="1005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http://cs231n.stanford.edu/slides/winter1516_lecture8.pdf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= Many hidden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97877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2234026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77378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3.57%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50518" y="5687692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37541" y="3349580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4331833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3168223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83573" y="4021021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3487537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634739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32378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2405927" y="32374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2661220" y="32374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2900875" y="324042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3143525" y="32374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3403229" y="323724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2158866" y="403640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2405927" y="4035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2661220" y="4035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2900875" y="4038944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3143525" y="4035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3403229" y="403576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613323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3000194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3000194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955504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2733" y="2564650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564650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765078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= Many hidden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9D222-A8DD-4F4B-B03A-9E6005F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deep?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75B59F1-64A0-4555-904B-88740756E729}"/>
              </a:ext>
            </a:extLst>
          </p:cNvPr>
          <p:cNvCxnSpPr>
            <a:cxnSpLocks/>
          </p:cNvCxnSpPr>
          <p:nvPr/>
        </p:nvCxnSpPr>
        <p:spPr>
          <a:xfrm flipV="1">
            <a:off x="1042805" y="3699659"/>
            <a:ext cx="1249339" cy="14365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7F4C8C-DFAF-4802-BA0C-33F1FBB784BB}"/>
              </a:ext>
            </a:extLst>
          </p:cNvPr>
          <p:cNvCxnSpPr>
            <a:cxnSpLocks/>
          </p:cNvCxnSpPr>
          <p:nvPr/>
        </p:nvCxnSpPr>
        <p:spPr>
          <a:xfrm flipH="1" flipV="1">
            <a:off x="2292144" y="3699659"/>
            <a:ext cx="358873" cy="11587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AA03BE-BC76-45FF-BCC7-E0A69F40BB9F}"/>
              </a:ext>
            </a:extLst>
          </p:cNvPr>
          <p:cNvCxnSpPr>
            <a:cxnSpLocks/>
          </p:cNvCxnSpPr>
          <p:nvPr/>
        </p:nvCxnSpPr>
        <p:spPr>
          <a:xfrm flipV="1">
            <a:off x="2694012" y="4157622"/>
            <a:ext cx="847471" cy="73176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8315887-9457-40FE-9338-CEFC5BC54E93}"/>
              </a:ext>
            </a:extLst>
          </p:cNvPr>
          <p:cNvCxnSpPr>
            <a:cxnSpLocks/>
          </p:cNvCxnSpPr>
          <p:nvPr/>
        </p:nvCxnSpPr>
        <p:spPr>
          <a:xfrm flipH="1" flipV="1">
            <a:off x="3541483" y="4157622"/>
            <a:ext cx="574355" cy="9785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A38BFB-C5FD-4300-9EF3-24E43ACE4531}"/>
              </a:ext>
            </a:extLst>
          </p:cNvPr>
          <p:cNvCxnSpPr>
            <a:cxnSpLocks/>
          </p:cNvCxnSpPr>
          <p:nvPr/>
        </p:nvCxnSpPr>
        <p:spPr>
          <a:xfrm flipV="1">
            <a:off x="5107732" y="3820006"/>
            <a:ext cx="365268" cy="131617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6BBDE64-72E8-4AFC-9B0E-9203E1258B28}"/>
              </a:ext>
            </a:extLst>
          </p:cNvPr>
          <p:cNvCxnSpPr>
            <a:cxnSpLocks/>
          </p:cNvCxnSpPr>
          <p:nvPr/>
        </p:nvCxnSpPr>
        <p:spPr>
          <a:xfrm flipH="1" flipV="1">
            <a:off x="5473000" y="3866819"/>
            <a:ext cx="56687" cy="5510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9C2FE10-26C0-4F15-9E04-718FBB6FDDBF}"/>
              </a:ext>
            </a:extLst>
          </p:cNvPr>
          <p:cNvCxnSpPr>
            <a:cxnSpLocks/>
          </p:cNvCxnSpPr>
          <p:nvPr/>
        </p:nvCxnSpPr>
        <p:spPr>
          <a:xfrm flipV="1">
            <a:off x="5550471" y="3866819"/>
            <a:ext cx="344484" cy="5510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03F29C-4ECC-4380-81BC-2C905CE82618}"/>
              </a:ext>
            </a:extLst>
          </p:cNvPr>
          <p:cNvCxnSpPr>
            <a:cxnSpLocks/>
          </p:cNvCxnSpPr>
          <p:nvPr/>
        </p:nvCxnSpPr>
        <p:spPr>
          <a:xfrm flipH="1" flipV="1">
            <a:off x="5915739" y="3852389"/>
            <a:ext cx="199381" cy="12837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EC052CA-E294-4A13-A2C1-63D482E30037}"/>
              </a:ext>
            </a:extLst>
          </p:cNvPr>
          <p:cNvCxnSpPr>
            <a:cxnSpLocks/>
          </p:cNvCxnSpPr>
          <p:nvPr/>
        </p:nvCxnSpPr>
        <p:spPr>
          <a:xfrm flipV="1">
            <a:off x="6133676" y="3667605"/>
            <a:ext cx="382482" cy="14685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0A86449-F09A-4081-9B3E-BB4B2A77E36D}"/>
              </a:ext>
            </a:extLst>
          </p:cNvPr>
          <p:cNvCxnSpPr>
            <a:cxnSpLocks/>
          </p:cNvCxnSpPr>
          <p:nvPr/>
        </p:nvCxnSpPr>
        <p:spPr>
          <a:xfrm flipH="1" flipV="1">
            <a:off x="6483616" y="3667605"/>
            <a:ext cx="251436" cy="19921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D460ED1-AED9-4B81-8C60-968E1B5C3196}"/>
              </a:ext>
            </a:extLst>
          </p:cNvPr>
          <p:cNvCxnSpPr>
            <a:cxnSpLocks/>
          </p:cNvCxnSpPr>
          <p:nvPr/>
        </p:nvCxnSpPr>
        <p:spPr>
          <a:xfrm flipH="1" flipV="1">
            <a:off x="6735052" y="3866819"/>
            <a:ext cx="131046" cy="412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9688F01-C18D-4A06-8EDE-2916DA8FD24D}"/>
              </a:ext>
            </a:extLst>
          </p:cNvPr>
          <p:cNvCxnSpPr>
            <a:cxnSpLocks/>
          </p:cNvCxnSpPr>
          <p:nvPr/>
        </p:nvCxnSpPr>
        <p:spPr>
          <a:xfrm flipV="1">
            <a:off x="6881196" y="3714418"/>
            <a:ext cx="66494" cy="5646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6DD1897-2C1D-4813-AB95-F71AACDDA0C7}"/>
              </a:ext>
            </a:extLst>
          </p:cNvPr>
          <p:cNvCxnSpPr>
            <a:cxnSpLocks/>
          </p:cNvCxnSpPr>
          <p:nvPr/>
        </p:nvCxnSpPr>
        <p:spPr>
          <a:xfrm flipH="1" flipV="1">
            <a:off x="6947398" y="3774426"/>
            <a:ext cx="76744" cy="6274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5E6A344-352F-4C4C-89BC-CB05DAB97266}"/>
              </a:ext>
            </a:extLst>
          </p:cNvPr>
          <p:cNvCxnSpPr>
            <a:cxnSpLocks/>
          </p:cNvCxnSpPr>
          <p:nvPr/>
        </p:nvCxnSpPr>
        <p:spPr>
          <a:xfrm flipH="1" flipV="1">
            <a:off x="7051972" y="4395370"/>
            <a:ext cx="191310" cy="25153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64158AC-E25C-466A-9D90-76377CDAC29E}"/>
              </a:ext>
            </a:extLst>
          </p:cNvPr>
          <p:cNvCxnSpPr>
            <a:cxnSpLocks/>
          </p:cNvCxnSpPr>
          <p:nvPr/>
        </p:nvCxnSpPr>
        <p:spPr>
          <a:xfrm flipH="1">
            <a:off x="7248681" y="4260434"/>
            <a:ext cx="134334" cy="3956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5D95008-C98B-418F-A849-D74AA6E57D0E}"/>
              </a:ext>
            </a:extLst>
          </p:cNvPr>
          <p:cNvCxnSpPr>
            <a:cxnSpLocks/>
          </p:cNvCxnSpPr>
          <p:nvPr/>
        </p:nvCxnSpPr>
        <p:spPr>
          <a:xfrm>
            <a:off x="7378783" y="4298355"/>
            <a:ext cx="72139" cy="4455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56C0E54-C2E0-484D-BCF3-C22BAADB7DEC}"/>
              </a:ext>
            </a:extLst>
          </p:cNvPr>
          <p:cNvCxnSpPr>
            <a:cxnSpLocks/>
          </p:cNvCxnSpPr>
          <p:nvPr/>
        </p:nvCxnSpPr>
        <p:spPr>
          <a:xfrm>
            <a:off x="7450922" y="4700127"/>
            <a:ext cx="306464" cy="2977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99191E30-E239-41CD-A2A3-9AD7F4748D1B}"/>
              </a:ext>
            </a:extLst>
          </p:cNvPr>
          <p:cNvCxnSpPr>
            <a:cxnSpLocks/>
          </p:cNvCxnSpPr>
          <p:nvPr/>
        </p:nvCxnSpPr>
        <p:spPr>
          <a:xfrm flipV="1">
            <a:off x="7725424" y="4298355"/>
            <a:ext cx="104101" cy="7116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F423936-0561-4D9D-BB23-32D1438B9504}"/>
              </a:ext>
            </a:extLst>
          </p:cNvPr>
          <p:cNvCxnSpPr>
            <a:cxnSpLocks/>
          </p:cNvCxnSpPr>
          <p:nvPr/>
        </p:nvCxnSpPr>
        <p:spPr>
          <a:xfrm flipH="1" flipV="1">
            <a:off x="7858325" y="4333334"/>
            <a:ext cx="234959" cy="8211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22BC07A-D75B-4A52-BEF3-B19220EBB989}"/>
              </a:ext>
            </a:extLst>
          </p:cNvPr>
          <p:cNvSpPr txBox="1"/>
          <p:nvPr/>
        </p:nvSpPr>
        <p:spPr>
          <a:xfrm>
            <a:off x="1353409" y="5220089"/>
            <a:ext cx="268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pieces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839562B-DFC8-41B5-BD46-744D59DFE116}"/>
              </a:ext>
            </a:extLst>
          </p:cNvPr>
          <p:cNvSpPr txBox="1"/>
          <p:nvPr/>
        </p:nvSpPr>
        <p:spPr>
          <a:xfrm>
            <a:off x="5076180" y="5243190"/>
            <a:ext cx="268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pieces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81519FA-6093-4C6A-8B94-7C3CFEA335BA}"/>
              </a:ext>
            </a:extLst>
          </p:cNvPr>
          <p:cNvSpPr/>
          <p:nvPr/>
        </p:nvSpPr>
        <p:spPr>
          <a:xfrm>
            <a:off x="2463306" y="1703219"/>
            <a:ext cx="251436" cy="124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5A427EFA-7E88-420C-B2F9-C3F4AF7908AD}"/>
              </a:ext>
            </a:extLst>
          </p:cNvPr>
          <p:cNvGrpSpPr/>
          <p:nvPr/>
        </p:nvGrpSpPr>
        <p:grpSpPr>
          <a:xfrm>
            <a:off x="5492798" y="2078022"/>
            <a:ext cx="1829148" cy="563596"/>
            <a:chOff x="5539050" y="2937372"/>
            <a:chExt cx="1829148" cy="56359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51FF8F-53BC-4BDB-A60F-E11AB47ED867}"/>
                </a:ext>
              </a:extLst>
            </p:cNvPr>
            <p:cNvSpPr/>
            <p:nvPr/>
          </p:nvSpPr>
          <p:spPr>
            <a:xfrm>
              <a:off x="5539050" y="2937373"/>
              <a:ext cx="251436" cy="551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E8C4A60-05AC-4C0D-9444-60C6F36952C7}"/>
                </a:ext>
              </a:extLst>
            </p:cNvPr>
            <p:cNvSpPr/>
            <p:nvPr/>
          </p:nvSpPr>
          <p:spPr>
            <a:xfrm>
              <a:off x="6328772" y="2937372"/>
              <a:ext cx="251436" cy="551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6ED191F-CB84-4175-A7A5-EB53A99645AD}"/>
                </a:ext>
              </a:extLst>
            </p:cNvPr>
            <p:cNvSpPr/>
            <p:nvPr/>
          </p:nvSpPr>
          <p:spPr>
            <a:xfrm>
              <a:off x="7116762" y="2949869"/>
              <a:ext cx="251436" cy="551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AB09FF4-A105-4284-B3EA-5F2871D4F9D3}"/>
              </a:ext>
            </a:extLst>
          </p:cNvPr>
          <p:cNvSpPr txBox="1"/>
          <p:nvPr/>
        </p:nvSpPr>
        <p:spPr>
          <a:xfrm>
            <a:off x="1179277" y="2614211"/>
            <a:ext cx="133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&amp; wide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8D89D7B-B4D1-4A48-A448-4311FF4BA54C}"/>
              </a:ext>
            </a:extLst>
          </p:cNvPr>
          <p:cNvSpPr txBox="1"/>
          <p:nvPr/>
        </p:nvSpPr>
        <p:spPr>
          <a:xfrm>
            <a:off x="5242729" y="2861573"/>
            <a:ext cx="23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&amp; Narrow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C223E2C-5A02-4532-990D-AC107B67F87E}"/>
              </a:ext>
            </a:extLst>
          </p:cNvPr>
          <p:cNvCxnSpPr/>
          <p:nvPr/>
        </p:nvCxnSpPr>
        <p:spPr>
          <a:xfrm>
            <a:off x="1667474" y="2324442"/>
            <a:ext cx="73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410763ED-DED8-4E49-98B3-1A01AA9A4AE2}"/>
              </a:ext>
            </a:extLst>
          </p:cNvPr>
          <p:cNvCxnSpPr/>
          <p:nvPr/>
        </p:nvCxnSpPr>
        <p:spPr>
          <a:xfrm>
            <a:off x="2749478" y="2313889"/>
            <a:ext cx="73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BEC459C-85B1-45C4-8935-037345A2541C}"/>
              </a:ext>
            </a:extLst>
          </p:cNvPr>
          <p:cNvCxnSpPr>
            <a:cxnSpLocks/>
          </p:cNvCxnSpPr>
          <p:nvPr/>
        </p:nvCxnSpPr>
        <p:spPr>
          <a:xfrm>
            <a:off x="5755022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0368C985-13DD-4F0F-9E48-62254CA2206D}"/>
              </a:ext>
            </a:extLst>
          </p:cNvPr>
          <p:cNvCxnSpPr>
            <a:cxnSpLocks/>
          </p:cNvCxnSpPr>
          <p:nvPr/>
        </p:nvCxnSpPr>
        <p:spPr>
          <a:xfrm>
            <a:off x="6543012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9C85AB9-4F8A-490B-81A2-E3798F3F6E42}"/>
              </a:ext>
            </a:extLst>
          </p:cNvPr>
          <p:cNvCxnSpPr>
            <a:cxnSpLocks/>
          </p:cNvCxnSpPr>
          <p:nvPr/>
        </p:nvCxnSpPr>
        <p:spPr>
          <a:xfrm>
            <a:off x="4945502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EE29E1C-1CF3-45E8-BEF9-4FD8E1DBE47F}"/>
              </a:ext>
            </a:extLst>
          </p:cNvPr>
          <p:cNvCxnSpPr>
            <a:cxnSpLocks/>
          </p:cNvCxnSpPr>
          <p:nvPr/>
        </p:nvCxnSpPr>
        <p:spPr>
          <a:xfrm>
            <a:off x="7340405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26EFD49-E8CD-4E42-A54B-3A85AF23D348}"/>
                  </a:ext>
                </a:extLst>
              </p:cNvPr>
              <p:cNvSpPr txBox="1"/>
              <p:nvPr/>
            </p:nvSpPr>
            <p:spPr>
              <a:xfrm>
                <a:off x="3726664" y="2082726"/>
                <a:ext cx="10962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26EFD49-E8CD-4E42-A54B-3A85AF23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64" y="2082726"/>
                <a:ext cx="109626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0EBF3BBD-FD94-41EE-8F57-27FA80973972}"/>
              </a:ext>
            </a:extLst>
          </p:cNvPr>
          <p:cNvSpPr txBox="1"/>
          <p:nvPr/>
        </p:nvSpPr>
        <p:spPr>
          <a:xfrm>
            <a:off x="3402170" y="2517340"/>
            <a:ext cx="161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number of parameters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57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57" grpId="0"/>
      <p:bldP spid="58" grpId="0"/>
      <p:bldP spid="68" grpId="0"/>
      <p:bldP spid="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4862858"/>
            <a:ext cx="1165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210438"/>
            <a:ext cx="206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563166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92902" y="2290872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4867837"/>
            <a:ext cx="92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311651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557541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532848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00856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7108" y="24382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342986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5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342986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292571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6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292571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809088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406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310068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7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310068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537376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809088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809088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488590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2302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2991208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20654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3237982" y="2561312"/>
            <a:ext cx="753037" cy="2203968"/>
            <a:chOff x="3166542" y="2332706"/>
            <a:chExt cx="753037" cy="2203968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33270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332706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332706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332706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111276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332706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111276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561312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609686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609686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561312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180015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180015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561312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339882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554488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5579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19298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299120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257440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554173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204203"/>
            <a:ext cx="118158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604313"/>
            <a:ext cx="1415920" cy="1005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322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/>
              <a:t>Softmax</a:t>
            </a:r>
            <a:r>
              <a:rPr lang="en-US" altLang="zh-TW" sz="2400" dirty="0"/>
              <a:t> layer as the output layer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155754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Layer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3971684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4857610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083705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83055"/>
              </p:ext>
            </p:extLst>
          </p:nvPr>
        </p:nvGraphicFramePr>
        <p:xfrm>
          <a:off x="3232150" y="2783727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1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2783727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293188"/>
              </p:ext>
            </p:extLst>
          </p:nvPr>
        </p:nvGraphicFramePr>
        <p:xfrm>
          <a:off x="3216275" y="3720352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2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3720352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269833"/>
              </p:ext>
            </p:extLst>
          </p:nvPr>
        </p:nvGraphicFramePr>
        <p:xfrm>
          <a:off x="3230563" y="4587127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3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4587127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3978357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486428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09037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2792835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1322853" y="3680814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1322853" y="4566740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195763"/>
              </p:ext>
            </p:extLst>
          </p:nvPr>
        </p:nvGraphicFramePr>
        <p:xfrm>
          <a:off x="363538" y="2831352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4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2831352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00081"/>
              </p:ext>
            </p:extLst>
          </p:nvPr>
        </p:nvGraphicFramePr>
        <p:xfrm>
          <a:off x="328613" y="3718765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5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718765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44957"/>
              </p:ext>
            </p:extLst>
          </p:nvPr>
        </p:nvGraphicFramePr>
        <p:xfrm>
          <a:off x="361950" y="4566490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6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566490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11877"/>
              </p:ext>
            </p:extLst>
          </p:nvPr>
        </p:nvGraphicFramePr>
        <p:xfrm>
          <a:off x="1468438" y="2959940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7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2959940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269548"/>
              </p:ext>
            </p:extLst>
          </p:nvPr>
        </p:nvGraphicFramePr>
        <p:xfrm>
          <a:off x="1457325" y="3850527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8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3850527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656518"/>
              </p:ext>
            </p:extLst>
          </p:nvPr>
        </p:nvGraphicFramePr>
        <p:xfrm>
          <a:off x="1489075" y="4723652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9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4723652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165676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the output of network can be any value.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275900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easy to interpret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2532318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390471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479063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01673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/>
              <a:t>Softmax</a:t>
            </a:r>
            <a:r>
              <a:rPr lang="en-US" altLang="zh-TW" sz="2400" dirty="0"/>
              <a:t> layer as the output layer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1322853" y="2719190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322853" y="3607169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22853" y="4493095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717826"/>
              </p:ext>
            </p:extLst>
          </p:nvPr>
        </p:nvGraphicFramePr>
        <p:xfrm>
          <a:off x="363538" y="2757707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09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2757707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28513"/>
              </p:ext>
            </p:extLst>
          </p:nvPr>
        </p:nvGraphicFramePr>
        <p:xfrm>
          <a:off x="328613" y="3645120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0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645120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38910"/>
              </p:ext>
            </p:extLst>
          </p:nvPr>
        </p:nvGraphicFramePr>
        <p:xfrm>
          <a:off x="361950" y="4492845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1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492845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1946051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4528"/>
              </p:ext>
            </p:extLst>
          </p:nvPr>
        </p:nvGraphicFramePr>
        <p:xfrm>
          <a:off x="1507910" y="2886331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2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2886331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12704"/>
              </p:ext>
            </p:extLst>
          </p:nvPr>
        </p:nvGraphicFramePr>
        <p:xfrm>
          <a:off x="1498385" y="3776918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3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3776918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05819"/>
              </p:ext>
            </p:extLst>
          </p:nvPr>
        </p:nvGraphicFramePr>
        <p:xfrm>
          <a:off x="1530135" y="4650043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4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4650043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3904714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4790638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016733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856046"/>
              </p:ext>
            </p:extLst>
          </p:nvPr>
        </p:nvGraphicFramePr>
        <p:xfrm>
          <a:off x="2487613" y="2676745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5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2676745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204706"/>
              </p:ext>
            </p:extLst>
          </p:nvPr>
        </p:nvGraphicFramePr>
        <p:xfrm>
          <a:off x="3205163" y="3618132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6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3618132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836560"/>
              </p:ext>
            </p:extLst>
          </p:nvPr>
        </p:nvGraphicFramePr>
        <p:xfrm>
          <a:off x="3748088" y="4502370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7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4502370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323763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818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245108"/>
              </p:ext>
            </p:extLst>
          </p:nvPr>
        </p:nvGraphicFramePr>
        <p:xfrm>
          <a:off x="6986588" y="2556095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9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2556095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59298"/>
              </p:ext>
            </p:extLst>
          </p:nvPr>
        </p:nvGraphicFramePr>
        <p:xfrm>
          <a:off x="3636963" y="5115145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20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115145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2781126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821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3683906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822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4586347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823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035783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5564873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3926143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4790638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009726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3926143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016506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3926143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4778809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315876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177977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066207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5564873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4827306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2573784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363981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490110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3521359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258200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335287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252687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412737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249676"/>
            <a:ext cx="50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≈0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921647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921647"/>
                <a:ext cx="2221716" cy="1200650"/>
              </a:xfrm>
              <a:prstGeom prst="rect">
                <a:avLst/>
              </a:prstGeom>
              <a:blipFill>
                <a:blip r:embed="rId34"/>
                <a:stretch>
                  <a:fillRect l="-5753" t="-4061" b="-75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808141"/>
              </p:ext>
            </p:extLst>
          </p:nvPr>
        </p:nvGraphicFramePr>
        <p:xfrm>
          <a:off x="6953250" y="3487957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24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487957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943703"/>
              </p:ext>
            </p:extLst>
          </p:nvPr>
        </p:nvGraphicFramePr>
        <p:xfrm>
          <a:off x="6943725" y="4416645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25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416645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23810" y="1407561"/>
          <a:ext cx="7743928" cy="448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3114304"/>
            <a:ext cx="7724289" cy="1076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43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04130" y="4770330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learning target is defined on the training data.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35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8028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2921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47813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2092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98028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23964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899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190006" y="2330317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“5”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815942" y="2318767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“0”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66400" y="2318767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“4”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83577" y="2316239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“1”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085663" y="3679660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“3”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68486" y="3706102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“1”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818028" y="3684716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“2”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92092" y="3706102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“9”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980161" y="135313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7" y="168711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7486" y="3790599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x 16 = 256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18035" y="135639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932" y="13840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03320" y="210173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09138" y="153140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122270"/>
              </p:ext>
            </p:extLst>
          </p:nvPr>
        </p:nvGraphicFramePr>
        <p:xfrm>
          <a:off x="2921837" y="143615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58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837" y="143615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908862"/>
              </p:ext>
            </p:extLst>
          </p:nvPr>
        </p:nvGraphicFramePr>
        <p:xfrm>
          <a:off x="2927133" y="201888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59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133" y="201888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115145" y="13673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117487" y="214596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4105854" y="337398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103107" y="264238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912845" y="349948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460311"/>
              </p:ext>
            </p:extLst>
          </p:nvPr>
        </p:nvGraphicFramePr>
        <p:xfrm>
          <a:off x="2840922" y="340272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60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922" y="340272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788777" y="263054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5342352" y="1308814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5359975" y="209431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372155" y="335060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689303" y="165447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689303" y="244622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680012" y="366819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691645" y="165447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689303" y="165447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689303" y="165447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691645" y="243304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680012" y="165447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680012" y="243304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255745" y="165447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252038" y="170285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252038" y="170285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279558" y="165447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246220" y="227318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246220" y="227318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385434" y="165447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385434" y="243304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385434" y="364719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435858" y="144543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手繪多邊形 13"/>
          <p:cNvSpPr/>
          <p:nvPr/>
        </p:nvSpPr>
        <p:spPr>
          <a:xfrm>
            <a:off x="569209" y="161837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2302758" y="366148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2412" y="4143191"/>
            <a:ext cx="1661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Ink → 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ink → 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7175307" y="136865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481587" y="240481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590903" y="365070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457703" y="162601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117497" y="271576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7186590" y="1350832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7207688" y="2159141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7175307" y="341528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5240983" y="4797984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maximum value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2647172" y="4186692"/>
            <a:ext cx="293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learning target is ……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1189" y="473532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3027133" y="475970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向右箭號 143"/>
          <p:cNvSpPr/>
          <p:nvPr/>
        </p:nvSpPr>
        <p:spPr>
          <a:xfrm>
            <a:off x="4730021" y="488011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5236479" y="5542668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maximum value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027133" y="549218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向右箭號 146"/>
          <p:cNvSpPr/>
          <p:nvPr/>
        </p:nvSpPr>
        <p:spPr>
          <a:xfrm>
            <a:off x="4730021" y="561259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718" y="546841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868299" y="1422189"/>
            <a:ext cx="861633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7882919" y="2241912"/>
            <a:ext cx="847013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7895166" y="3468782"/>
            <a:ext cx="834766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6030685" y="135782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6033027" y="211773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6040055" y="336441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 rot="5400000">
            <a:off x="5002519" y="226908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2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3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12596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4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1141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19934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83099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:endParaRPr lang="en-US" altLang="zh-TW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“1”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73738" y="2867617"/>
            <a:ext cx="830997" cy="2625052"/>
            <a:chOff x="7973738" y="2461791"/>
            <a:chExt cx="830997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79415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114122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can be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network output and target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76194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897056"/>
            <a:ext cx="586292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function should make the loss of all examples as small as possible.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set of parameters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/>
          </a:p>
        </p:txBody>
      </p:sp>
      <p:grpSp>
        <p:nvGrpSpPr>
          <p:cNvPr id="18" name="群組 17"/>
          <p:cNvGrpSpPr/>
          <p:nvPr/>
        </p:nvGrpSpPr>
        <p:grpSpPr>
          <a:xfrm>
            <a:off x="1739790" y="2298174"/>
            <a:ext cx="397866" cy="671513"/>
            <a:chOff x="522585" y="3417283"/>
            <a:chExt cx="397866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2585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39790" y="3245279"/>
            <a:ext cx="397866" cy="671513"/>
            <a:chOff x="522586" y="3417283"/>
            <a:chExt cx="397866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2586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5362" y="5606623"/>
            <a:ext cx="426720" cy="671513"/>
            <a:chOff x="508158" y="3417283"/>
            <a:chExt cx="426720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08158" y="3522206"/>
              <a:ext cx="4267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61452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49809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910302" y="2298174"/>
            <a:ext cx="397866" cy="671513"/>
            <a:chOff x="522585" y="3417283"/>
            <a:chExt cx="397866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2585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910302" y="3245279"/>
            <a:ext cx="397866" cy="671513"/>
            <a:chOff x="522586" y="3417283"/>
            <a:chExt cx="397866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22586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5874" y="5606623"/>
            <a:ext cx="426720" cy="671513"/>
            <a:chOff x="508158" y="3417283"/>
            <a:chExt cx="426720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08158" y="3522206"/>
              <a:ext cx="4267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35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35027" cy="307777"/>
              </a:xfrm>
              <a:prstGeom prst="rect">
                <a:avLst/>
              </a:prstGeom>
              <a:blipFill>
                <a:blip r:embed="rId3"/>
                <a:stretch>
                  <a:fillRect l="-18182" t="-19608" r="-50909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405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40542" cy="307777"/>
              </a:xfrm>
              <a:prstGeom prst="rect">
                <a:avLst/>
              </a:prstGeom>
              <a:blipFill>
                <a:blip r:embed="rId4"/>
                <a:stretch>
                  <a:fillRect l="-17857" t="-22000" r="-4821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3606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360612" cy="307777"/>
              </a:xfrm>
              <a:prstGeom prst="rect">
                <a:avLst/>
              </a:prstGeom>
              <a:blipFill>
                <a:blip r:embed="rId5"/>
                <a:stretch>
                  <a:fillRect l="-16949" t="-19608" r="-45763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2595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259558" cy="307777"/>
              </a:xfrm>
              <a:prstGeom prst="rect">
                <a:avLst/>
              </a:prstGeom>
              <a:blipFill>
                <a:blip r:embed="rId6"/>
                <a:stretch>
                  <a:fillRect l="-23256" r="-4651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97973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85065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736638" y="4152253"/>
            <a:ext cx="397866" cy="671513"/>
            <a:chOff x="522586" y="3417283"/>
            <a:chExt cx="397866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22586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907151" y="4152253"/>
            <a:ext cx="397866" cy="671513"/>
            <a:chOff x="522587" y="3417283"/>
            <a:chExt cx="397866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22587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405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40542" cy="307777"/>
              </a:xfrm>
              <a:prstGeom prst="rect">
                <a:avLst/>
              </a:prstGeom>
              <a:blipFill>
                <a:blip r:embed="rId7"/>
                <a:stretch>
                  <a:fillRect l="-17857" t="-22000" r="-50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training data 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353576" cy="103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353576" cy="10365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20032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200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Loss: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2655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265521" cy="307777"/>
              </a:xfrm>
              <a:prstGeom prst="rect">
                <a:avLst/>
              </a:prstGeom>
              <a:blipFill>
                <a:blip r:embed="rId14"/>
                <a:stretch>
                  <a:fillRect l="-22727" r="-6818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2655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265521" cy="307777"/>
              </a:xfrm>
              <a:prstGeom prst="rect">
                <a:avLst/>
              </a:prstGeom>
              <a:blipFill>
                <a:blip r:embed="rId15"/>
                <a:stretch>
                  <a:fillRect l="-23256" r="-6977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2855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285591" cy="307777"/>
              </a:xfrm>
              <a:prstGeom prst="rect">
                <a:avLst/>
              </a:prstGeom>
              <a:blipFill>
                <a:blip r:embed="rId16"/>
                <a:stretch>
                  <a:fillRect l="-21277" r="-4255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small as possible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in function set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minimizes total loss 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23810" y="1407561"/>
          <a:ext cx="7743928" cy="448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43449" y="4821049"/>
            <a:ext cx="7724289" cy="1076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366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p:sp>
        <p:nvSpPr>
          <p:cNvPr id="32" name="内容占位符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8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>
                <a:blip r:embed="rId4"/>
                <a:stretch>
                  <a:fillRect l="-2873" t="-7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Enumerate all possible values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449306"/>
              <a:ext cx="769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l+1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444577"/>
              <a:ext cx="769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speech recognition: 8 layers and 1000 neurons each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Millions of parameters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Machine Learning ≈ Looking for a Function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687419"/>
              </p:ext>
            </p:extLst>
          </p:nvPr>
        </p:nvGraphicFramePr>
        <p:xfrm>
          <a:off x="1667852" y="152750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86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852" y="152750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617050"/>
              </p:ext>
            </p:extLst>
          </p:nvPr>
        </p:nvGraphicFramePr>
        <p:xfrm>
          <a:off x="2420257" y="2599820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87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257" y="2599820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24385"/>
              </p:ext>
            </p:extLst>
          </p:nvPr>
        </p:nvGraphicFramePr>
        <p:xfrm>
          <a:off x="2468375" y="380722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88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375" y="3807227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23366"/>
              </p:ext>
            </p:extLst>
          </p:nvPr>
        </p:nvGraphicFramePr>
        <p:xfrm>
          <a:off x="3108739" y="4911701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89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739" y="4911701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242957" y="2568397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90552" y="1496325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are you”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91076" y="3749538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“5-5”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56417" y="4930551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38" y="1471039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47851" y="4864900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“Hi”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873" y="3632691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469658" y="5345905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 the user said)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85884" y="5345904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(system response)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99" y="2454863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075236" y="4011148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 move)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Random, RBM pre-train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good enough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5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766760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2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743126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5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blipFill>
                <a:blip r:embed="rId7"/>
                <a:stretch>
                  <a:fillRect l="-1245"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5">
                <a:extLst>
                  <a:ext uri="{FF2B5EF4-FFF2-40B4-BE49-F238E27FC236}">
                    <a16:creationId xmlns:a16="http://schemas.microsoft.com/office/drawing/2014/main" id="{4A414A81-C003-4E82-8951-0E4F2CDBD770}"/>
                  </a:ext>
                </a:extLst>
              </p:cNvPr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文字方塊 25">
                <a:extLst>
                  <a:ext uri="{FF2B5EF4-FFF2-40B4-BE49-F238E27FC236}">
                    <a16:creationId xmlns:a16="http://schemas.microsoft.com/office/drawing/2014/main" id="{4A414A81-C003-4E82-8951-0E4F2CDB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10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821573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9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blipFill>
                <a:blip r:embed="rId7"/>
                <a:stretch>
                  <a:fillRect l="-1245"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00110"/>
              </a:xfrm>
              <a:prstGeom prst="rect">
                <a:avLst/>
              </a:prstGeom>
              <a:blipFill>
                <a:blip r:embed="rId8"/>
                <a:stretch>
                  <a:fillRect t="-115152" r="-30732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“</a:t>
            </a:r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blipFill>
                <a:blip r:embed="rId9"/>
                <a:stretch>
                  <a:fillRect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endParaRPr lang="zh-TW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25">
                <a:extLst>
                  <a:ext uri="{FF2B5EF4-FFF2-40B4-BE49-F238E27FC236}">
                    <a16:creationId xmlns:a16="http://schemas.microsoft.com/office/drawing/2014/main" id="{CCED2F79-7ECA-49CF-BE4A-289E29406B2E}"/>
                  </a:ext>
                </a:extLst>
              </p:cNvPr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文字方塊 25">
                <a:extLst>
                  <a:ext uri="{FF2B5EF4-FFF2-40B4-BE49-F238E27FC236}">
                    <a16:creationId xmlns:a16="http://schemas.microsoft.com/office/drawing/2014/main" id="{CCED2F79-7ECA-49CF-BE4A-289E29406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11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362855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3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blipFill>
                <a:blip r:embed="rId7"/>
                <a:stretch>
                  <a:fillRect l="-1245"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blipFill>
                <a:blip r:embed="rId8"/>
                <a:stretch>
                  <a:fillRect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endParaRPr lang="zh-TW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approximately small</a:t>
                </a:r>
                <a:endParaRPr lang="zh-TW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00110"/>
              </a:xfrm>
              <a:prstGeom prst="rect">
                <a:avLst/>
              </a:prstGeom>
              <a:blipFill>
                <a:blip r:embed="rId9"/>
                <a:stretch>
                  <a:fillRect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update is little)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25">
                <a:extLst>
                  <a:ext uri="{FF2B5EF4-FFF2-40B4-BE49-F238E27FC236}">
                    <a16:creationId xmlns:a16="http://schemas.microsoft.com/office/drawing/2014/main" id="{F2C3CAF5-809F-467B-81B3-2FBE21834A95}"/>
                  </a:ext>
                </a:extLst>
              </p:cNvPr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字方塊 25">
                <a:extLst>
                  <a:ext uri="{FF2B5EF4-FFF2-40B4-BE49-F238E27FC236}">
                    <a16:creationId xmlns:a16="http://schemas.microsoft.com/office/drawing/2014/main" id="{F2C3CAF5-809F-467B-81B3-2FBE2183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11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308956" cy="2652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308956" cy="265294"/>
                </a:xfrm>
                <a:prstGeom prst="rect">
                  <a:avLst/>
                </a:prstGeom>
                <a:blipFill>
                  <a:blip r:embed="rId4"/>
                  <a:stretch>
                    <a:fillRect l="-10169" r="-5085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314097" cy="2652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314097" cy="265294"/>
                </a:xfrm>
                <a:prstGeom prst="rect">
                  <a:avLst/>
                </a:prstGeom>
                <a:blipFill>
                  <a:blip r:embed="rId5"/>
                  <a:stretch>
                    <a:fillRect l="-8333" r="-6667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Hopfully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would reach a minima …..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0011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00110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8"/>
            <a:ext cx="419050" cy="2000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Color: Value of Total Loss 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4568501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25197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3544683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3532981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446761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295594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391810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226140" y="345478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437306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283664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193824"/>
            <a:ext cx="96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5609927"/>
            <a:ext cx="519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a network parameter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427518"/>
            <a:ext cx="254950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slow at the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plateau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090368"/>
            <a:ext cx="335024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at local minima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009471" y="213023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4492563"/>
                <a:ext cx="1288691" cy="700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4492563"/>
                <a:ext cx="1288691" cy="700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32958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301288"/>
            <a:ext cx="335024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at saddle point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3613589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2763284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258515"/>
            <a:ext cx="456533" cy="11637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4484827"/>
                <a:ext cx="1292685" cy="700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4484827"/>
                <a:ext cx="1292685" cy="700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4492438"/>
                <a:ext cx="1303192" cy="700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4492438"/>
                <a:ext cx="1303192" cy="700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32924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2706138" y="5323548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434604" y="529910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375849" y="530729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18" y="1846049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Gradient descent never guarantee global minima 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23830" y="3667824"/>
                <a:ext cx="246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0" y="3667824"/>
                <a:ext cx="246734" cy="369332"/>
              </a:xfrm>
              <a:prstGeom prst="rect">
                <a:avLst/>
              </a:prstGeom>
              <a:blipFill>
                <a:blip r:embed="rId4"/>
                <a:stretch>
                  <a:fillRect l="-26829" r="-2439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076262" y="5657455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62" y="5657455"/>
                <a:ext cx="429861" cy="369332"/>
              </a:xfrm>
              <a:prstGeom prst="rect">
                <a:avLst/>
              </a:prstGeom>
              <a:blipFill>
                <a:blip r:embed="rId5"/>
                <a:stretch>
                  <a:fillRect l="-10000" r="-428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4460961" y="5771611"/>
                <a:ext cx="436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961" y="5771611"/>
                <a:ext cx="436979" cy="369332"/>
              </a:xfrm>
              <a:prstGeom prst="rect">
                <a:avLst/>
              </a:prstGeom>
              <a:blipFill>
                <a:blip r:embed="rId6"/>
                <a:stretch>
                  <a:fillRect l="-8451" r="-563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57392" y="2136233"/>
            <a:ext cx="356235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initial point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45310" y="4703348"/>
            <a:ext cx="356235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 different minima, so different results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6817936" y="2890825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375312" y="2984944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9974" y="3927354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66545" y="3595942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87435" y="3888437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24686" y="4142798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18097" y="3797584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46407" y="3108716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77146" y="4252223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90871" y="4410588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6231" y="1336545"/>
            <a:ext cx="709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“learning” of machines in deep learning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63991" y="2279068"/>
            <a:ext cx="534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alpha go using this approach.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58476" y="5652519"/>
            <a:ext cx="610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hope you are not too disappointed :p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2436926" y="2361484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1" y="3410218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78" y="3425204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8288" y="2884713"/>
            <a:ext cx="37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image ……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09045" y="2899699"/>
            <a:ext cx="37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…..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7" t="-10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924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5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5984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1958848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1800977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568627"/>
              </p:ext>
            </p:extLst>
          </p:nvPr>
        </p:nvGraphicFramePr>
        <p:xfrm>
          <a:off x="2820745" y="2430003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2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430003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73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1893950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029821" y="4982070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91920" y="3427908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54054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2925176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55575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Better!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76620" y="560070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4525618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4525618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561806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558082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4537438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4781181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input: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97982" y="5577050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output: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23907" y="4373635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3862849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674245"/>
              </p:ext>
            </p:extLst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0814" y="1525315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6967" y="2291993"/>
            <a:ext cx="2963542" cy="9585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969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220174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network be simplified by considering the properties of images?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810" y="145718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49545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374134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171664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17487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6016" y="160454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832880"/>
              </p:ext>
            </p:extLst>
          </p:nvPr>
        </p:nvGraphicFramePr>
        <p:xfrm>
          <a:off x="2758715" y="1509295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1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1509295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992922"/>
              </p:ext>
            </p:extLst>
          </p:nvPr>
        </p:nvGraphicFramePr>
        <p:xfrm>
          <a:off x="2764011" y="209202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2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09202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42954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952023" y="144054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4365" y="221911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942732" y="3447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9723" y="35726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85261"/>
              </p:ext>
            </p:extLst>
          </p:nvPr>
        </p:nvGraphicFramePr>
        <p:xfrm>
          <a:off x="2746607" y="3476377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73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476377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2642130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0499" y="1413193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67585" y="14405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269927" y="221911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258294" y="34471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6594" y="1388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632438" y="143892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6634780" y="219883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6641808" y="34455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2649195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38485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1748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39020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17276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251937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374134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1727621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1727621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1727621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506191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1727621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506191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1727621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177599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177599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172762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346324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346324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1727621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50619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372079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173797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252972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37516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173797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173797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1737974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2516544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1737974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2516544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240344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210322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248232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……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1525832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275789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487493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390789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364800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223277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295120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166291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225057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1605995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097577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as pixels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37782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38242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37420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18280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does not have to see the whole image to discover the pattern.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48082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73830" y="38242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0139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27222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small region with less parameters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3788890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1890428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179799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1737612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“upper-left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9051" y="1940356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3855" y="430575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3964877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4825548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“middle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370" y="3590200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use the same set of parameters.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01720" y="3189376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almost the same thing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079822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245533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2755042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2948601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91673" y="3746252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172968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03438" y="2221218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0108" y="483278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subsample the pixels to make image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534227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 for the network to process the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55593" y="5342274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patterns are much smaller than the whole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patterns appear in different regions.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pixels will not change the object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75671"/>
              </p:ext>
            </p:extLst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88719"/>
              </p:ext>
            </p:extLst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019398"/>
            <a:ext cx="708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filter detects a small pattern (3 x 3).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873AC957-A0A3-4138-905A-CEF6309E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0088A0E5-DFE0-4244-BFB0-1058BE859E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62907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內容版面配置區 3">
            <a:extLst>
              <a:ext uri="{FF2B5EF4-FFF2-40B4-BE49-F238E27FC236}">
                <a16:creationId xmlns:a16="http://schemas.microsoft.com/office/drawing/2014/main" id="{4D72E898-1AAB-4D81-AF79-5FC2E2593AB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114318"/>
              </p:ext>
            </p:extLst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62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63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481121"/>
              </p:ext>
            </p:extLst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64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the “Best” Function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474530"/>
              </p:ext>
            </p:extLst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65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58438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set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below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B8F5F71-6B00-4BD7-80F5-6987EB24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5" name="內容版面配置區 3">
            <a:extLst>
              <a:ext uri="{FF2B5EF4-FFF2-40B4-BE49-F238E27FC236}">
                <a16:creationId xmlns:a16="http://schemas.microsoft.com/office/drawing/2014/main" id="{0BA07721-B3A5-459C-A125-C0ED734197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692871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內容版面配置區 3">
            <a:extLst>
              <a:ext uri="{FF2B5EF4-FFF2-40B4-BE49-F238E27FC236}">
                <a16:creationId xmlns:a16="http://schemas.microsoft.com/office/drawing/2014/main" id="{DA5594C0-842C-4D64-A8D8-041D62BFE5D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70776"/>
              </p:ext>
            </p:extLst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x 4 image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內容版面配置區 3">
            <a:extLst>
              <a:ext uri="{FF2B5EF4-FFF2-40B4-BE49-F238E27FC236}">
                <a16:creationId xmlns:a16="http://schemas.microsoft.com/office/drawing/2014/main" id="{DEFBB363-6841-433A-96EA-A65DD50F205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72716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padding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內容版面配置區 3">
            <a:extLst>
              <a:ext uri="{FF2B5EF4-FFF2-40B4-BE49-F238E27FC236}">
                <a16:creationId xmlns:a16="http://schemas.microsoft.com/office/drawing/2014/main" id="{C0DA46E0-4501-482E-871B-354FFF6615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129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341781"/>
              </p:ext>
            </p:extLst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181570"/>
              </p:ext>
            </p:extLst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827554"/>
              </p:ext>
            </p:extLst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51283"/>
              </p:ext>
            </p:extLst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91297"/>
              </p:ext>
            </p:extLst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80146"/>
              </p:ext>
            </p:extLst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95436"/>
              </p:ext>
            </p:extLst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20741"/>
              </p:ext>
            </p:extLst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15989"/>
              </p:ext>
            </p:extLst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Colorful image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314781"/>
              </p:ext>
            </p:extLst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82853"/>
              </p:ext>
            </p:extLst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85888"/>
              </p:ext>
            </p:extLst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9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095072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00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044031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altLang="zh-CN" dirty="0" err="1"/>
              <a:t>v.s</a:t>
            </a:r>
            <a:r>
              <a:rPr lang="en-US" altLang="zh-CN" dirty="0"/>
              <a:t>. Fully Connected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993874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33077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connect to 9 input, not fully connected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510540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605237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737098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578927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420756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5269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737098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578927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420756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95269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737098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578927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420756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95269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737098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2578927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420756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212620"/>
              </p:ext>
            </p:extLst>
          </p:nvPr>
        </p:nvGraphicFramePr>
        <p:xfrm>
          <a:off x="5711842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191694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064249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906078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747907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589736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064249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906078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747907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589736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064249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06078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747907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589736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064249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906078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747907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589736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94481"/>
              </p:ext>
            </p:extLst>
          </p:nvPr>
        </p:nvGraphicFramePr>
        <p:xfrm>
          <a:off x="1706936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190268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5269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78926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95269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78926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64250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47907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64250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47907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23810" y="1407561"/>
          <a:ext cx="7743928" cy="448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52755" y="1426221"/>
            <a:ext cx="7724289" cy="1076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75664" y="2240930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4438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0709"/>
              </p:ext>
            </p:extLst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 2 image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filter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channel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38281" y="1770445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1848548"/>
            <a:ext cx="1856830" cy="1770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the channel is the number of filters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the original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29578"/>
            <a:ext cx="1856830" cy="1685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135655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186066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524348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956294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488008" y="1879199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 x 19 positions)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move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3783173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37977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482893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white: 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27810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none: 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439792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227286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feedforward network can be used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273386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CNN performs much better.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370423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matrix (image)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</a:p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Go uses 5 x 5 for first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4796" y="3429000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342F6-80CC-4F40-AF5F-A7379161B1D3}"/>
              </a:ext>
            </a:extLst>
          </p:cNvPr>
          <p:cNvSpPr/>
          <p:nvPr/>
        </p:nvSpPr>
        <p:spPr>
          <a:xfrm>
            <a:off x="3333367" y="4404405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769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537576" y="369367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2378" y="36936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2245" y="371682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576" y="280824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7576" y="501579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1131175" y="4165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502777" y="418248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rot="16200000">
            <a:off x="1825441" y="34855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1825441" y="481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23580" y="37226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8249" y="37457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23580" y="28372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23580" y="50447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3417179" y="41945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>
            <a:off x="4788781" y="42114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 rot="16200000">
            <a:off x="4111445" y="3514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16200000">
            <a:off x="4111445" y="484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143450" y="3727537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98119" y="37506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43450" y="2842108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50" y="504966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5737049" y="41994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108651" y="42163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 rot="16200000">
            <a:off x="6431315" y="35194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rot="16200000">
            <a:off x="6431315" y="485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085937" y="3897728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98877" y="5693715"/>
            <a:ext cx="65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long the input/output sequence is, we only need one 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684595" y="1647932"/>
            <a:ext cx="32483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and h’ are vectors with the same dimension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60" grpId="0"/>
      <p:bldP spid="72" grpId="0"/>
      <p:bldP spid="6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RNN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591735" y="488449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6537" y="488449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46404" y="490764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1735" y="399907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91735" y="620662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cxnSpLocks/>
          </p:cNvCxnSpPr>
          <p:nvPr/>
        </p:nvCxnSpPr>
        <p:spPr>
          <a:xfrm>
            <a:off x="1185334" y="5356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>
            <a:off x="2556936" y="537331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cxnSpLocks/>
          </p:cNvCxnSpPr>
          <p:nvPr/>
        </p:nvCxnSpPr>
        <p:spPr>
          <a:xfrm rot="16200000">
            <a:off x="1879600" y="46764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</p:cNvCxnSpPr>
          <p:nvPr/>
        </p:nvCxnSpPr>
        <p:spPr>
          <a:xfrm rot="16200000">
            <a:off x="1879600" y="6010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877739" y="491347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32408" y="493662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77739" y="402804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77739" y="623559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3471338" y="5385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4842940" y="54022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rot="16200000">
            <a:off x="4165604" y="4705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 rot="16200000">
            <a:off x="4165604" y="6039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197609" y="491836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552278" y="494151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97609" y="403293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97609" y="624048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單箭頭接點 76"/>
          <p:cNvCxnSpPr>
            <a:cxnSpLocks/>
          </p:cNvCxnSpPr>
          <p:nvPr/>
        </p:nvCxnSpPr>
        <p:spPr>
          <a:xfrm>
            <a:off x="5791208" y="539024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cxnSpLocks/>
          </p:cNvCxnSpPr>
          <p:nvPr/>
        </p:nvCxnSpPr>
        <p:spPr>
          <a:xfrm>
            <a:off x="7162810" y="540717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</p:cNvCxnSpPr>
          <p:nvPr/>
        </p:nvCxnSpPr>
        <p:spPr>
          <a:xfrm rot="16200000">
            <a:off x="6485474" y="47102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rot="16200000">
            <a:off x="6485474" y="6044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8114190" y="508855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574802" y="264242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9604" y="2642425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929471" y="266557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574802" y="1756997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>
            <a:off x="1168401" y="3114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</p:cNvCxnSpPr>
          <p:nvPr/>
        </p:nvCxnSpPr>
        <p:spPr>
          <a:xfrm>
            <a:off x="2540003" y="313124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cxnSpLocks/>
          </p:cNvCxnSpPr>
          <p:nvPr/>
        </p:nvCxnSpPr>
        <p:spPr>
          <a:xfrm rot="16200000">
            <a:off x="1862667" y="243433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rot="16200000">
            <a:off x="1862667" y="376849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3860806" y="2671402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15475" y="269454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860806" y="1785973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單箭頭接點 94"/>
          <p:cNvCxnSpPr>
            <a:cxnSpLocks/>
          </p:cNvCxnSpPr>
          <p:nvPr/>
        </p:nvCxnSpPr>
        <p:spPr>
          <a:xfrm>
            <a:off x="3454405" y="314328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4826007" y="316021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cxnSpLocks/>
          </p:cNvCxnSpPr>
          <p:nvPr/>
        </p:nvCxnSpPr>
        <p:spPr>
          <a:xfrm rot="16200000">
            <a:off x="4148671" y="2463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rot="16200000">
            <a:off x="4148671" y="37974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180676" y="267629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535345" y="269943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180676" y="1790861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>
            <a:off x="5774275" y="314817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7145877" y="31651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rot="16200000">
            <a:off x="6468541" y="246819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rot="16200000">
            <a:off x="6468541" y="3802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8092435" y="2787942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5400000">
            <a:off x="4194184" y="134630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 rot="5400000">
            <a:off x="6524592" y="137112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 rot="5400000">
            <a:off x="1910453" y="1310110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2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81" grpId="0"/>
      <p:bldP spid="82" grpId="0" animBg="1"/>
      <p:bldP spid="83" grpId="0" animBg="1"/>
      <p:bldP spid="84" grpId="0" animBg="1"/>
      <p:bldP spid="85" grpId="0" animBg="1"/>
      <p:bldP spid="91" grpId="0" animBg="1"/>
      <p:bldP spid="92" grpId="0" animBg="1"/>
      <p:bldP spid="93" grpId="0" animBg="1"/>
      <p:bldP spid="99" grpId="0" animBg="1"/>
      <p:bldP spid="100" grpId="0" animBg="1"/>
      <p:bldP spid="101" grpId="0" animBg="1"/>
      <p:bldP spid="107" grpId="0"/>
      <p:bldP spid="108" grpId="0"/>
      <p:bldP spid="109" grpId="0"/>
      <p:bldP spid="55" grpId="0"/>
      <p:bldP spid="86" grpId="0"/>
      <p:bldP spid="9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94937" y="5060684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9739" y="506068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49606" y="5083831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4937" y="4291367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94937" y="6237668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>
            <a:cxnSpLocks/>
          </p:cNvCxnSpPr>
          <p:nvPr/>
        </p:nvCxnSpPr>
        <p:spPr>
          <a:xfrm>
            <a:off x="1388536" y="5532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>
            <a:off x="2760138" y="554949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 rot="16200000">
            <a:off x="2142536" y="49123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 rot="16200000">
            <a:off x="2142536" y="6101344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0941" y="5089660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35610" y="511280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080941" y="4320343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080941" y="6266644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/>
          <p:cNvCxnSpPr>
            <a:cxnSpLocks/>
          </p:cNvCxnSpPr>
          <p:nvPr/>
        </p:nvCxnSpPr>
        <p:spPr>
          <a:xfrm>
            <a:off x="3674540" y="5561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>
            <a:off x="5046142" y="557847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rot="16200000">
            <a:off x="4428540" y="49412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cxnSpLocks/>
          </p:cNvCxnSpPr>
          <p:nvPr/>
        </p:nvCxnSpPr>
        <p:spPr>
          <a:xfrm rot="16200000">
            <a:off x="4428540" y="6130320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400811" y="5094548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5480" y="511769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00811" y="4325231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00811" y="6271532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5994410" y="5566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7366012" y="558336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 rot="16200000">
            <a:off x="6748410" y="49461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cxnSpLocks/>
          </p:cNvCxnSpPr>
          <p:nvPr/>
        </p:nvCxnSpPr>
        <p:spPr>
          <a:xfrm rot="16200000">
            <a:off x="6748410" y="613520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761069" y="147024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95871" y="147023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15738" y="149338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單箭頭接點 90"/>
          <p:cNvCxnSpPr>
            <a:cxnSpLocks/>
          </p:cNvCxnSpPr>
          <p:nvPr/>
        </p:nvCxnSpPr>
        <p:spPr>
          <a:xfrm flipH="1">
            <a:off x="1354668" y="194212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</p:cNvCxnSpPr>
          <p:nvPr/>
        </p:nvCxnSpPr>
        <p:spPr>
          <a:xfrm flipH="1">
            <a:off x="2726270" y="19590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 rot="5400000" flipV="1">
            <a:off x="2094154" y="13185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cxnSpLocks/>
          </p:cNvCxnSpPr>
          <p:nvPr/>
        </p:nvCxnSpPr>
        <p:spPr>
          <a:xfrm rot="5400000" flipV="1">
            <a:off x="2108668" y="2536572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047073" y="149921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01742" y="152236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cxnSpLocks/>
          </p:cNvCxnSpPr>
          <p:nvPr/>
        </p:nvCxnSpPr>
        <p:spPr>
          <a:xfrm flipH="1">
            <a:off x="3640672" y="197109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cxnSpLocks/>
          </p:cNvCxnSpPr>
          <p:nvPr/>
        </p:nvCxnSpPr>
        <p:spPr>
          <a:xfrm flipH="1">
            <a:off x="5012274" y="19880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cxnSpLocks/>
          </p:cNvCxnSpPr>
          <p:nvPr/>
        </p:nvCxnSpPr>
        <p:spPr>
          <a:xfrm rot="5400000" flipV="1">
            <a:off x="4380158" y="13474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cxnSpLocks/>
          </p:cNvCxnSpPr>
          <p:nvPr/>
        </p:nvCxnSpPr>
        <p:spPr>
          <a:xfrm rot="5400000" flipV="1">
            <a:off x="4394672" y="256554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366943" y="1504104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721612" y="1527251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cxnSpLocks/>
          </p:cNvCxnSpPr>
          <p:nvPr/>
        </p:nvCxnSpPr>
        <p:spPr>
          <a:xfrm flipH="1">
            <a:off x="5960542" y="197598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H="1">
            <a:off x="7332144" y="19929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rot="5400000" flipV="1">
            <a:off x="6700028" y="13523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rot="5400000" flipV="1">
            <a:off x="6714542" y="2570436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20489" y="59115"/>
            <a:ext cx="3366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746555" y="72082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32559" y="74980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52429" y="75469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80423" y="2685816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066427" y="2714792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386297" y="2719680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807036" y="3410308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064008" y="341925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386297" y="342658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>
            <a:cxnSpLocks/>
          </p:cNvCxnSpPr>
          <p:nvPr/>
        </p:nvCxnSpPr>
        <p:spPr>
          <a:xfrm rot="16200000">
            <a:off x="2134069" y="412733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 rot="16200000">
            <a:off x="4420073" y="4156315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cxnSpLocks/>
          </p:cNvCxnSpPr>
          <p:nvPr/>
        </p:nvCxnSpPr>
        <p:spPr>
          <a:xfrm rot="16200000">
            <a:off x="6739943" y="416120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cxnSpLocks/>
          </p:cNvCxnSpPr>
          <p:nvPr/>
        </p:nvCxnSpPr>
        <p:spPr>
          <a:xfrm rot="5400000" flipV="1">
            <a:off x="2119561" y="328648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cxnSpLocks/>
          </p:cNvCxnSpPr>
          <p:nvPr/>
        </p:nvCxnSpPr>
        <p:spPr>
          <a:xfrm rot="5400000" flipV="1">
            <a:off x="4405565" y="331545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cxnSpLocks/>
          </p:cNvCxnSpPr>
          <p:nvPr/>
        </p:nvCxnSpPr>
        <p:spPr>
          <a:xfrm rot="5400000" flipV="1">
            <a:off x="6725435" y="332034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3137516" y="3180345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16250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721612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單箭頭接點 127"/>
          <p:cNvCxnSpPr>
            <a:cxnSpLocks/>
          </p:cNvCxnSpPr>
          <p:nvPr/>
        </p:nvCxnSpPr>
        <p:spPr>
          <a:xfrm>
            <a:off x="2726270" y="365581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cxnSpLocks/>
          </p:cNvCxnSpPr>
          <p:nvPr/>
        </p:nvCxnSpPr>
        <p:spPr>
          <a:xfrm>
            <a:off x="5012274" y="368479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cxnSpLocks/>
          </p:cNvCxnSpPr>
          <p:nvPr/>
        </p:nvCxnSpPr>
        <p:spPr>
          <a:xfrm>
            <a:off x="7332144" y="36896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1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7" grpId="0" animBg="1"/>
      <p:bldP spid="88" grpId="0" animBg="1"/>
      <p:bldP spid="89" grpId="0" animBg="1"/>
      <p:bldP spid="95" grpId="0" animBg="1"/>
      <p:bldP spid="96" grpId="0" animBg="1"/>
      <p:bldP spid="102" grpId="0" animBg="1"/>
      <p:bldP spid="103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5" grpId="0" animBg="1"/>
      <p:bldP spid="126" grpId="0" animBg="1"/>
      <p:bldP spid="127" grpId="0" animBg="1"/>
      <p:bldP spid="86" grpId="0"/>
      <p:bldP spid="90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26896" y="6022476"/>
            <a:ext cx="6162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15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Research Project on Artificial Intelligence , August 31, 1955, </a:t>
            </a:r>
            <a:r>
              <a:rPr lang="zh-CN" altLang="en-US" sz="15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 </a:t>
            </a:r>
            <a:r>
              <a:rPr lang="en-US" altLang="zh-CN" sz="15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Dartmouth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63" y="838770"/>
            <a:ext cx="1893634" cy="238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6170276" y="3351382"/>
            <a:ext cx="2404226" cy="306467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当年提出</a:t>
            </a:r>
            <a:r>
              <a:rPr lang="en-US" altLang="zh-CN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AI</a:t>
            </a: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概念的建议书</a:t>
            </a:r>
          </a:p>
        </p:txBody>
      </p:sp>
      <p:pic>
        <p:nvPicPr>
          <p:cNvPr id="7" name="Picture 2" descr="AI@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48" y="3785443"/>
            <a:ext cx="2902278" cy="181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 bwMode="auto">
          <a:xfrm>
            <a:off x="6051187" y="5670540"/>
            <a:ext cx="2625437" cy="306467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AI</a:t>
            </a: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概念提出</a:t>
            </a:r>
            <a:r>
              <a:rPr lang="en-US" altLang="zh-CN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50</a:t>
            </a: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年后，建议人合影</a:t>
            </a:r>
          </a:p>
        </p:txBody>
      </p:sp>
      <p:sp>
        <p:nvSpPr>
          <p:cNvPr id="10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人工智能的诞生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E14BF6-4EF8-42F4-8734-62148F48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4991851" cy="5522310"/>
          </a:xfrm>
        </p:spPr>
        <p:txBody>
          <a:bodyPr/>
          <a:lstStyle/>
          <a:p>
            <a:r>
              <a:rPr lang="zh-CN" altLang="en-US" dirty="0"/>
              <a:t>四位学者在</a:t>
            </a:r>
            <a:r>
              <a:rPr lang="en-US" altLang="zh-CN" dirty="0"/>
              <a:t>1955</a:t>
            </a:r>
            <a:r>
              <a:rPr lang="zh-CN" altLang="en-US" dirty="0"/>
              <a:t>年提出了人工智能这一术语及研究范畴</a:t>
            </a:r>
          </a:p>
          <a:p>
            <a:pPr lvl="1"/>
            <a:r>
              <a:rPr lang="en-US" altLang="zh-CN" dirty="0"/>
              <a:t>John McCarthy (</a:t>
            </a:r>
            <a:r>
              <a:rPr lang="zh-CN" altLang="en-US" dirty="0"/>
              <a:t>时任</a:t>
            </a:r>
            <a:r>
              <a:rPr lang="en-US" altLang="zh-CN" dirty="0"/>
              <a:t>Dartmouth</a:t>
            </a:r>
            <a:r>
              <a:rPr lang="zh-CN" altLang="en-US" dirty="0"/>
              <a:t>数学系助理教授，</a:t>
            </a:r>
            <a:r>
              <a:rPr lang="en-US" altLang="zh-CN" dirty="0"/>
              <a:t>1971</a:t>
            </a:r>
            <a:r>
              <a:rPr lang="zh-CN" altLang="en-US" dirty="0"/>
              <a:t>年度图灵奖获得者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Marvin Lee Minsky (</a:t>
            </a:r>
            <a:r>
              <a:rPr lang="zh-CN" altLang="en-US" dirty="0"/>
              <a:t>时任哈佛大学数学系和神经学系</a:t>
            </a:r>
            <a:r>
              <a:rPr lang="en-US" altLang="zh-CN" dirty="0"/>
              <a:t>Junior Fellow</a:t>
            </a:r>
            <a:r>
              <a:rPr lang="zh-CN" altLang="en-US" dirty="0"/>
              <a:t>，</a:t>
            </a:r>
            <a:r>
              <a:rPr lang="en-US" altLang="zh-CN" dirty="0"/>
              <a:t>1969</a:t>
            </a:r>
            <a:r>
              <a:rPr lang="zh-CN" altLang="en-US" dirty="0"/>
              <a:t>年度图灵奖获得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Claude Shannon (Bell Lab, </a:t>
            </a:r>
            <a:r>
              <a:rPr lang="zh-CN" altLang="en-US" dirty="0"/>
              <a:t>信息理论之父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Nathaniel Rochester(IBM, </a:t>
            </a:r>
            <a:r>
              <a:rPr lang="zh-CN" altLang="en-US" dirty="0"/>
              <a:t>第一代通用计算机</a:t>
            </a:r>
            <a:r>
              <a:rPr lang="en-US" altLang="zh-CN" dirty="0"/>
              <a:t>701</a:t>
            </a:r>
            <a:r>
              <a:rPr lang="zh-CN" altLang="en-US" dirty="0"/>
              <a:t>主设计师</a:t>
            </a:r>
            <a:r>
              <a:rPr lang="en-US" altLang="zh-CN" dirty="0"/>
              <a:t>) </a:t>
            </a:r>
          </a:p>
          <a:p>
            <a:endParaRPr lang="en-US" altLang="zh-CN" dirty="0"/>
          </a:p>
          <a:p>
            <a:r>
              <a:rPr lang="zh-CN" altLang="en-US" dirty="0"/>
              <a:t>让机器能像人那样认知、思考和学习</a:t>
            </a:r>
            <a:r>
              <a:rPr lang="en-US" altLang="zh-CN" dirty="0"/>
              <a:t>, </a:t>
            </a:r>
            <a:r>
              <a:rPr lang="zh-CN" altLang="en-US" dirty="0"/>
              <a:t>即用计算机模拟人的智能。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572982"/>
      </p:ext>
    </p:extLst>
  </p:cSld>
  <p:clrMapOvr>
    <a:masterClrMapping/>
  </p:clrMapOvr>
  <p:extLst mod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Naïve RNN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296434" y="2355882"/>
            <a:ext cx="2827866" cy="2673220"/>
            <a:chOff x="5883124" y="170421"/>
            <a:chExt cx="2827866" cy="2673220"/>
          </a:xfrm>
        </p:grpSpPr>
        <p:sp>
          <p:nvSpPr>
            <p:cNvPr id="4" name="矩形 3"/>
            <p:cNvSpPr/>
            <p:nvPr/>
          </p:nvSpPr>
          <p:spPr>
            <a:xfrm>
              <a:off x="6848322" y="1055850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83124" y="1055849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02991" y="1078997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48322" y="170421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48322" y="2377974"/>
              <a:ext cx="931333" cy="4656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6441921" y="15277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>
              <a:cxnSpLocks/>
            </p:cNvCxnSpPr>
            <p:nvPr/>
          </p:nvCxnSpPr>
          <p:spPr>
            <a:xfrm>
              <a:off x="7813523" y="154466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cxnSpLocks/>
            </p:cNvCxnSpPr>
            <p:nvPr/>
          </p:nvCxnSpPr>
          <p:spPr>
            <a:xfrm rot="16200000">
              <a:off x="7136187" y="847755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</p:cNvCxnSpPr>
            <p:nvPr/>
          </p:nvCxnSpPr>
          <p:spPr>
            <a:xfrm rot="16200000">
              <a:off x="7136187" y="218191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/>
          <p:cNvSpPr txBox="1"/>
          <p:nvPr/>
        </p:nvSpPr>
        <p:spPr>
          <a:xfrm>
            <a:off x="7113995" y="57368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bias here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7141" y="237132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7141" y="3962887"/>
            <a:ext cx="507999" cy="931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58659" y="394228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6769" y="238716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42396" y="394228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4162893" y="4976899"/>
            <a:ext cx="12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134860" y="239543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7050090" y="2387169"/>
            <a:ext cx="1527172" cy="931334"/>
            <a:chOff x="6392338" y="600501"/>
            <a:chExt cx="1527172" cy="931334"/>
          </a:xfrm>
        </p:grpSpPr>
        <p:sp>
          <p:nvSpPr>
            <p:cNvPr id="28" name="矩形 27"/>
            <p:cNvSpPr/>
            <p:nvPr/>
          </p:nvSpPr>
          <p:spPr>
            <a:xfrm>
              <a:off x="6392338" y="600502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11511" y="600501"/>
              <a:ext cx="507999" cy="9313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5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3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2715" y="4917142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changes slowly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3844" y="5848999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changes faster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909303" y="4942898"/>
            <a:ext cx="449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added by something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909302" y="5848999"/>
            <a:ext cx="498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very different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號: 向右 34"/>
          <p:cNvSpPr/>
          <p:nvPr/>
        </p:nvSpPr>
        <p:spPr>
          <a:xfrm>
            <a:off x="3153793" y="5022831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向右 35"/>
          <p:cNvSpPr/>
          <p:nvPr/>
        </p:nvSpPr>
        <p:spPr>
          <a:xfrm>
            <a:off x="3153793" y="5932016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7252" y="306295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5927" y="3044698"/>
            <a:ext cx="1106546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95808" y="306784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53011" y="217325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7525" y="435225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1746052" y="35165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3306340" y="353351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rot="16200000">
            <a:off x="2540876" y="28505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 rot="16200000">
            <a:off x="2555390" y="415619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129828" y="3297790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6271" y="2016550"/>
            <a:ext cx="1134533" cy="199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6913" y="2016550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3355" y="111884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0164" y="4462025"/>
            <a:ext cx="931333" cy="4656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5384912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 rot="16200000">
            <a:off x="6171220" y="17961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rot="16200000">
            <a:off x="6208029" y="42659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885376" y="3082819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93375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>
            <a:off x="6922341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6930804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342215" y="2041408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50678" y="3107677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2296" y="3311733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33041" y="2245464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8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6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48" grpId="0"/>
      <p:bldP spid="4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5317150" y="849870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207927" y="576602"/>
            <a:ext cx="907572" cy="1270403"/>
            <a:chOff x="7012720" y="4534918"/>
            <a:chExt cx="907572" cy="1270403"/>
          </a:xfrm>
        </p:grpSpPr>
        <p:sp>
          <p:nvSpPr>
            <p:cNvPr id="70" name="矩形 69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7134316" y="849870"/>
            <a:ext cx="1217986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317150" y="2294196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71398" y="2012665"/>
            <a:ext cx="907572" cy="1270403"/>
            <a:chOff x="7012720" y="4534918"/>
            <a:chExt cx="907572" cy="1270403"/>
          </a:xfrm>
        </p:grpSpPr>
        <p:sp>
          <p:nvSpPr>
            <p:cNvPr id="76" name="矩形 7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6597787" y="2285933"/>
            <a:ext cx="1217986" cy="6782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5317150" y="3762028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7671398" y="3480497"/>
            <a:ext cx="907572" cy="1270403"/>
            <a:chOff x="7012720" y="4534918"/>
            <a:chExt cx="907572" cy="1270403"/>
          </a:xfrm>
        </p:grpSpPr>
        <p:sp>
          <p:nvSpPr>
            <p:cNvPr id="86" name="矩形 8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6597787" y="3753765"/>
            <a:ext cx="1217986" cy="67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317149" y="5306109"/>
            <a:ext cx="410655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671398" y="5024578"/>
            <a:ext cx="907572" cy="1270403"/>
            <a:chOff x="7012720" y="4534918"/>
            <a:chExt cx="907572" cy="1270403"/>
          </a:xfrm>
        </p:grpSpPr>
        <p:sp>
          <p:nvSpPr>
            <p:cNvPr id="94" name="矩形 93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6597787" y="5297846"/>
            <a:ext cx="1217986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EA58FC4-CB6C-4C12-946C-B807D146D91E}"/>
              </a:ext>
            </a:extLst>
          </p:cNvPr>
          <p:cNvSpPr txBox="1"/>
          <p:nvPr/>
        </p:nvSpPr>
        <p:spPr>
          <a:xfrm>
            <a:off x="5080979" y="2920586"/>
            <a:ext cx="86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58206C8-59A5-4315-ABAF-48E2469580BD}"/>
              </a:ext>
            </a:extLst>
          </p:cNvPr>
          <p:cNvSpPr txBox="1"/>
          <p:nvPr/>
        </p:nvSpPr>
        <p:spPr>
          <a:xfrm>
            <a:off x="4950180" y="4355437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AA436A1-47EE-498A-BF75-E20E78BD6E03}"/>
              </a:ext>
            </a:extLst>
          </p:cNvPr>
          <p:cNvSpPr txBox="1"/>
          <p:nvPr/>
        </p:nvSpPr>
        <p:spPr>
          <a:xfrm>
            <a:off x="4960982" y="5886073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163" grpId="0" animBg="1"/>
      <p:bldP spid="164" grpId="0" animBg="1"/>
      <p:bldP spid="166" grpId="0" animBg="1"/>
      <p:bldP spid="167" grpId="0" animBg="1"/>
      <p:bldP spid="64" grpId="0" animBg="1"/>
      <p:bldP spid="72" grpId="0" animBg="1"/>
      <p:bldP spid="73" grpId="0"/>
      <p:bldP spid="74" grpId="0" animBg="1"/>
      <p:bldP spid="80" grpId="0" animBg="1"/>
      <p:bldP spid="81" grpId="0"/>
      <p:bldP spid="84" grpId="0" animBg="1"/>
      <p:bldP spid="90" grpId="0" animBg="1"/>
      <p:bldP spid="91" grpId="0"/>
      <p:bldP spid="92" grpId="0" animBg="1"/>
      <p:bldP spid="98" grpId="0" animBg="1"/>
      <p:bldP spid="99" grpId="0"/>
      <p:bldP spid="3" grpId="0"/>
      <p:bldP spid="53" grpId="0"/>
      <p:bldP spid="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431549" y="6012915"/>
            <a:ext cx="1380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448976" y="2579174"/>
            <a:ext cx="0" cy="34317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501742" y="3258349"/>
            <a:ext cx="151428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“peephole”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37413" y="1444547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63097" y="1439304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blipFill>
                <a:blip r:embed="rId4"/>
                <a:stretch>
                  <a:fillRect r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7365300" y="771143"/>
            <a:ext cx="907572" cy="1948455"/>
            <a:chOff x="7186187" y="771143"/>
            <a:chExt cx="907572" cy="1948455"/>
          </a:xfrm>
        </p:grpSpPr>
        <p:grpSp>
          <p:nvGrpSpPr>
            <p:cNvPr id="59" name="群組 58"/>
            <p:cNvGrpSpPr/>
            <p:nvPr/>
          </p:nvGrpSpPr>
          <p:grpSpPr>
            <a:xfrm>
              <a:off x="7186187" y="771143"/>
              <a:ext cx="907572" cy="1270403"/>
              <a:chOff x="7012720" y="4534918"/>
              <a:chExt cx="907572" cy="1270403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224945" y="5166135"/>
                <a:ext cx="432322" cy="63918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224945" y="4534918"/>
                <a:ext cx="432322" cy="63121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192823" y="4652619"/>
                <a:ext cx="5473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012720" y="5254895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t-1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7423812" y="2080412"/>
              <a:ext cx="406922" cy="63918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7186187" y="21587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6798202" y="1441226"/>
            <a:ext cx="640754" cy="639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6355834" y="2773715"/>
            <a:ext cx="155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箭號: 向下 100"/>
          <p:cNvSpPr/>
          <p:nvPr/>
        </p:nvSpPr>
        <p:spPr>
          <a:xfrm flipV="1">
            <a:off x="6837439" y="2158705"/>
            <a:ext cx="590413" cy="655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683021" y="3258349"/>
            <a:ext cx="5345626" cy="638040"/>
            <a:chOff x="3904578" y="3100699"/>
            <a:chExt cx="5345626" cy="638040"/>
          </a:xfrm>
        </p:grpSpPr>
        <p:grpSp>
          <p:nvGrpSpPr>
            <p:cNvPr id="102" name="群組 101"/>
            <p:cNvGrpSpPr/>
            <p:nvPr/>
          </p:nvGrpSpPr>
          <p:grpSpPr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文字方塊 105"/>
            <p:cNvSpPr txBox="1"/>
            <p:nvPr/>
          </p:nvSpPr>
          <p:spPr>
            <a:xfrm>
              <a:off x="5068222" y="3214076"/>
              <a:ext cx="418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obtained by the same way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5" grpId="0" animBg="1"/>
      <p:bldP spid="69" grpId="0"/>
      <p:bldP spid="83" grpId="0" animBg="1"/>
      <p:bldP spid="100" grpId="0"/>
      <p:bldP spid="10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群組 212"/>
          <p:cNvGrpSpPr/>
          <p:nvPr/>
        </p:nvGrpSpPr>
        <p:grpSpPr>
          <a:xfrm>
            <a:off x="6119769" y="5828354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手繪多邊形 110"/>
          <p:cNvSpPr/>
          <p:nvPr/>
        </p:nvSpPr>
        <p:spPr>
          <a:xfrm>
            <a:off x="4248286" y="297730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群組 123"/>
          <p:cNvGrpSpPr/>
          <p:nvPr/>
        </p:nvGrpSpPr>
        <p:grpSpPr>
          <a:xfrm>
            <a:off x="2671755" y="5831799"/>
            <a:ext cx="907572" cy="461665"/>
            <a:chOff x="4765592" y="6396335"/>
            <a:chExt cx="907572" cy="461665"/>
          </a:xfrm>
        </p:grpSpPr>
        <p:sp>
          <p:nvSpPr>
            <p:cNvPr id="126" name="矩形 12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751600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5875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2423906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97429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636060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1096415" y="275179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群組 147"/>
          <p:cNvGrpSpPr/>
          <p:nvPr/>
        </p:nvGrpSpPr>
        <p:grpSpPr>
          <a:xfrm>
            <a:off x="2412984" y="272488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文字方塊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/>
          <p:cNvSpPr/>
          <p:nvPr/>
        </p:nvSpPr>
        <p:spPr>
          <a:xfrm>
            <a:off x="3772483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3634125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3552553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直線單箭頭接點 169"/>
          <p:cNvCxnSpPr>
            <a:cxnSpLocks/>
          </p:cNvCxnSpPr>
          <p:nvPr/>
        </p:nvCxnSpPr>
        <p:spPr>
          <a:xfrm flipH="1" flipV="1">
            <a:off x="1334294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/>
          <p:cNvCxnSpPr>
            <a:cxnSpLocks/>
          </p:cNvCxnSpPr>
          <p:nvPr/>
        </p:nvCxnSpPr>
        <p:spPr>
          <a:xfrm>
            <a:off x="1539994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/>
          <p:cNvCxnSpPr>
            <a:cxnSpLocks/>
            <a:endCxn id="138" idx="5"/>
          </p:cNvCxnSpPr>
          <p:nvPr/>
        </p:nvCxnSpPr>
        <p:spPr>
          <a:xfrm flipH="1" flipV="1">
            <a:off x="2797890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  <a:stCxn id="132" idx="0"/>
            <a:endCxn id="138" idx="3"/>
          </p:cNvCxnSpPr>
          <p:nvPr/>
        </p:nvCxnSpPr>
        <p:spPr>
          <a:xfrm flipV="1">
            <a:off x="2218754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</p:cNvCxnSpPr>
          <p:nvPr/>
        </p:nvCxnSpPr>
        <p:spPr>
          <a:xfrm flipV="1">
            <a:off x="2639680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向下箭號 161"/>
          <p:cNvSpPr/>
          <p:nvPr/>
        </p:nvSpPr>
        <p:spPr>
          <a:xfrm flipV="1">
            <a:off x="3787264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向下箭號 162"/>
          <p:cNvSpPr/>
          <p:nvPr/>
        </p:nvSpPr>
        <p:spPr>
          <a:xfrm rot="2620627" flipV="1">
            <a:off x="3530357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向下箭號 163"/>
          <p:cNvSpPr/>
          <p:nvPr/>
        </p:nvSpPr>
        <p:spPr>
          <a:xfrm rot="20057551" flipV="1">
            <a:off x="2116813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向下箭號 165"/>
          <p:cNvSpPr/>
          <p:nvPr/>
        </p:nvSpPr>
        <p:spPr>
          <a:xfrm rot="1353372" flipV="1">
            <a:off x="2828657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6"/>
          <p:cNvSpPr/>
          <p:nvPr/>
        </p:nvSpPr>
        <p:spPr>
          <a:xfrm rot="18851723" flipV="1">
            <a:off x="1370351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8" name="群組 227"/>
          <p:cNvGrpSpPr/>
          <p:nvPr/>
        </p:nvGrpSpPr>
        <p:grpSpPr>
          <a:xfrm>
            <a:off x="1876046" y="5836168"/>
            <a:ext cx="907572" cy="461665"/>
            <a:chOff x="4765592" y="6396335"/>
            <a:chExt cx="907572" cy="461665"/>
          </a:xfrm>
        </p:grpSpPr>
        <p:sp>
          <p:nvSpPr>
            <p:cNvPr id="229" name="矩形 22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" name="群組 230"/>
          <p:cNvGrpSpPr/>
          <p:nvPr/>
        </p:nvGrpSpPr>
        <p:grpSpPr>
          <a:xfrm>
            <a:off x="61288" y="2117509"/>
            <a:ext cx="907572" cy="461665"/>
            <a:chOff x="4775004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4349979" y="2108181"/>
            <a:ext cx="907572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7" name="手繪多邊形 2"/>
          <p:cNvSpPr/>
          <p:nvPr/>
        </p:nvSpPr>
        <p:spPr>
          <a:xfrm>
            <a:off x="2751735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手繪多邊形 4"/>
          <p:cNvSpPr/>
          <p:nvPr/>
        </p:nvSpPr>
        <p:spPr>
          <a:xfrm>
            <a:off x="850364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直線單箭頭接點 239"/>
          <p:cNvCxnSpPr>
            <a:cxnSpLocks/>
          </p:cNvCxnSpPr>
          <p:nvPr/>
        </p:nvCxnSpPr>
        <p:spPr>
          <a:xfrm>
            <a:off x="2885039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單箭頭接點 240"/>
          <p:cNvCxnSpPr>
            <a:cxnSpLocks/>
          </p:cNvCxnSpPr>
          <p:nvPr/>
        </p:nvCxnSpPr>
        <p:spPr>
          <a:xfrm flipH="1" flipV="1">
            <a:off x="4006339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文字方塊 242"/>
              <p:cNvSpPr txBox="1"/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文字方塊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429" y="216031"/>
            <a:ext cx="1661549" cy="21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7" grpId="0"/>
      <p:bldP spid="113" grpId="0"/>
      <p:bldP spid="138" grpId="0" animBg="1"/>
      <p:bldP spid="146" grpId="0" animBg="1"/>
      <p:bldP spid="156" grpId="0" animBg="1"/>
      <p:bldP spid="168" grpId="0" animBg="1"/>
      <p:bldP spid="169" grpId="0"/>
      <p:bldP spid="219" grpId="0" animBg="1"/>
      <p:bldP spid="237" grpId="0" animBg="1"/>
      <p:bldP spid="238" grpId="0" animBg="1"/>
      <p:bldP spid="243" grpId="0"/>
      <p:bldP spid="3" grpId="0"/>
      <p:bldP spid="60" grpId="0"/>
      <p:bldP spid="61" grpId="0"/>
      <p:bldP spid="6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30" name="群組 129"/>
          <p:cNvGrpSpPr/>
          <p:nvPr/>
        </p:nvGrpSpPr>
        <p:grpSpPr>
          <a:xfrm>
            <a:off x="2445508" y="5831799"/>
            <a:ext cx="907572" cy="461665"/>
            <a:chOff x="4765592" y="6396335"/>
            <a:chExt cx="907572" cy="461665"/>
          </a:xfrm>
        </p:grpSpPr>
        <p:sp>
          <p:nvSpPr>
            <p:cNvPr id="131" name="矩形 13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" name="矩形 136"/>
          <p:cNvSpPr/>
          <p:nvPr/>
        </p:nvSpPr>
        <p:spPr>
          <a:xfrm>
            <a:off x="2525353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2197659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群組 146"/>
          <p:cNvGrpSpPr/>
          <p:nvPr/>
        </p:nvGrpSpPr>
        <p:grpSpPr>
          <a:xfrm>
            <a:off x="870168" y="2751799"/>
            <a:ext cx="438150" cy="438150"/>
            <a:chOff x="6656524" y="2699227"/>
            <a:chExt cx="438150" cy="438150"/>
          </a:xfrm>
        </p:grpSpPr>
        <p:sp>
          <p:nvSpPr>
            <p:cNvPr id="148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文字方塊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150"/>
          <p:cNvGrpSpPr/>
          <p:nvPr/>
        </p:nvGrpSpPr>
        <p:grpSpPr>
          <a:xfrm>
            <a:off x="2186737" y="2724883"/>
            <a:ext cx="438150" cy="438150"/>
            <a:chOff x="6656524" y="2699227"/>
            <a:chExt cx="438150" cy="438150"/>
          </a:xfrm>
        </p:grpSpPr>
        <p:sp>
          <p:nvSpPr>
            <p:cNvPr id="155" name="橢圓 15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文字方塊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8" name="橢圓 167"/>
          <p:cNvSpPr/>
          <p:nvPr/>
        </p:nvSpPr>
        <p:spPr>
          <a:xfrm>
            <a:off x="3546236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3326306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直線單箭頭接點 215"/>
          <p:cNvCxnSpPr>
            <a:cxnSpLocks/>
          </p:cNvCxnSpPr>
          <p:nvPr/>
        </p:nvCxnSpPr>
        <p:spPr>
          <a:xfrm flipH="1" flipV="1">
            <a:off x="1108047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</p:cNvCxnSpPr>
          <p:nvPr/>
        </p:nvCxnSpPr>
        <p:spPr>
          <a:xfrm>
            <a:off x="1313747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  <a:endCxn id="141" idx="5"/>
          </p:cNvCxnSpPr>
          <p:nvPr/>
        </p:nvCxnSpPr>
        <p:spPr>
          <a:xfrm flipH="1" flipV="1">
            <a:off x="2571643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/>
          <p:cNvCxnSpPr>
            <a:cxnSpLocks/>
            <a:stCxn id="138" idx="0"/>
            <a:endCxn id="141" idx="3"/>
          </p:cNvCxnSpPr>
          <p:nvPr/>
        </p:nvCxnSpPr>
        <p:spPr>
          <a:xfrm flipV="1">
            <a:off x="1992507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/>
          <p:cNvCxnSpPr>
            <a:cxnSpLocks/>
          </p:cNvCxnSpPr>
          <p:nvPr/>
        </p:nvCxnSpPr>
        <p:spPr>
          <a:xfrm flipV="1">
            <a:off x="2413433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向下箭號 161"/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2"/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向下箭號 163"/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向下箭號 165"/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向下箭號 166"/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群組 230"/>
          <p:cNvGrpSpPr/>
          <p:nvPr/>
        </p:nvGrpSpPr>
        <p:grpSpPr>
          <a:xfrm>
            <a:off x="1649799" y="5822100"/>
            <a:ext cx="907572" cy="461665"/>
            <a:chOff x="4765592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22128" y="2117509"/>
            <a:ext cx="720484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群組 236"/>
          <p:cNvGrpSpPr/>
          <p:nvPr/>
        </p:nvGrpSpPr>
        <p:grpSpPr>
          <a:xfrm>
            <a:off x="4025029" y="2078942"/>
            <a:ext cx="907572" cy="461665"/>
            <a:chOff x="4775004" y="6396335"/>
            <a:chExt cx="907572" cy="461665"/>
          </a:xfrm>
        </p:grpSpPr>
        <p:sp>
          <p:nvSpPr>
            <p:cNvPr id="238" name="矩形 23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文字方塊 23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0" name="手繪多邊形 2"/>
          <p:cNvSpPr/>
          <p:nvPr/>
        </p:nvSpPr>
        <p:spPr>
          <a:xfrm>
            <a:off x="2525488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手繪多邊形 4"/>
          <p:cNvSpPr/>
          <p:nvPr/>
        </p:nvSpPr>
        <p:spPr>
          <a:xfrm>
            <a:off x="624117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直線單箭頭接點 242"/>
          <p:cNvCxnSpPr>
            <a:cxnSpLocks/>
          </p:cNvCxnSpPr>
          <p:nvPr/>
        </p:nvCxnSpPr>
        <p:spPr>
          <a:xfrm>
            <a:off x="2658792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/>
          <p:cNvCxnSpPr>
            <a:cxnSpLocks/>
          </p:cNvCxnSpPr>
          <p:nvPr/>
        </p:nvCxnSpPr>
        <p:spPr>
          <a:xfrm flipH="1" flipV="1">
            <a:off x="3780092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群組 244"/>
          <p:cNvGrpSpPr/>
          <p:nvPr/>
        </p:nvGrpSpPr>
        <p:grpSpPr>
          <a:xfrm>
            <a:off x="6713614" y="5817671"/>
            <a:ext cx="907572" cy="461665"/>
            <a:chOff x="4765592" y="6396335"/>
            <a:chExt cx="907572" cy="461665"/>
          </a:xfrm>
        </p:grpSpPr>
        <p:sp>
          <p:nvSpPr>
            <p:cNvPr id="246" name="矩形 24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8" name="矩形 247"/>
          <p:cNvSpPr/>
          <p:nvPr/>
        </p:nvSpPr>
        <p:spPr>
          <a:xfrm>
            <a:off x="6751991" y="441202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585914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橢圓 250"/>
          <p:cNvSpPr/>
          <p:nvPr/>
        </p:nvSpPr>
        <p:spPr>
          <a:xfrm>
            <a:off x="6424297" y="355860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97468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7636451" y="441721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5096806" y="273932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8" name="群組 257"/>
          <p:cNvGrpSpPr/>
          <p:nvPr/>
        </p:nvGrpSpPr>
        <p:grpSpPr>
          <a:xfrm>
            <a:off x="6413375" y="2712413"/>
            <a:ext cx="438150" cy="438150"/>
            <a:chOff x="6656524" y="2699227"/>
            <a:chExt cx="438150" cy="438150"/>
          </a:xfrm>
        </p:grpSpPr>
        <p:sp>
          <p:nvSpPr>
            <p:cNvPr id="259" name="橢圓 2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文字方塊 259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0" name="文字方塊 2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橢圓 261"/>
          <p:cNvSpPr/>
          <p:nvPr/>
        </p:nvSpPr>
        <p:spPr>
          <a:xfrm>
            <a:off x="7772874" y="27345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7634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文字方塊 264"/>
          <p:cNvSpPr txBox="1"/>
          <p:nvPr/>
        </p:nvSpPr>
        <p:spPr>
          <a:xfrm>
            <a:off x="7552944" y="138262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6" name="直線單箭頭接點 265"/>
          <p:cNvCxnSpPr>
            <a:cxnSpLocks/>
          </p:cNvCxnSpPr>
          <p:nvPr/>
        </p:nvCxnSpPr>
        <p:spPr>
          <a:xfrm flipH="1" flipV="1">
            <a:off x="5334685" y="320525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cxnSpLocks/>
          </p:cNvCxnSpPr>
          <p:nvPr/>
        </p:nvCxnSpPr>
        <p:spPr>
          <a:xfrm>
            <a:off x="5540385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單箭頭接點 267"/>
          <p:cNvCxnSpPr>
            <a:cxnSpLocks/>
            <a:endCxn id="251" idx="5"/>
          </p:cNvCxnSpPr>
          <p:nvPr/>
        </p:nvCxnSpPr>
        <p:spPr>
          <a:xfrm flipH="1" flipV="1">
            <a:off x="6798281" y="393259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/>
          <p:cNvCxnSpPr>
            <a:cxnSpLocks/>
            <a:stCxn id="249" idx="0"/>
            <a:endCxn id="251" idx="3"/>
          </p:cNvCxnSpPr>
          <p:nvPr/>
        </p:nvCxnSpPr>
        <p:spPr>
          <a:xfrm flipV="1">
            <a:off x="6219145" y="393259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單箭頭接點 269"/>
          <p:cNvCxnSpPr>
            <a:cxnSpLocks/>
          </p:cNvCxnSpPr>
          <p:nvPr/>
        </p:nvCxnSpPr>
        <p:spPr>
          <a:xfrm flipV="1">
            <a:off x="6640071" y="315762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向下箭號 161"/>
          <p:cNvSpPr/>
          <p:nvPr/>
        </p:nvSpPr>
        <p:spPr>
          <a:xfrm flipV="1">
            <a:off x="7787655" y="192310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向下箭號 162"/>
          <p:cNvSpPr/>
          <p:nvPr/>
        </p:nvSpPr>
        <p:spPr>
          <a:xfrm rot="2620627" flipV="1">
            <a:off x="7530748" y="487326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向下箭號 163"/>
          <p:cNvSpPr/>
          <p:nvPr/>
        </p:nvSpPr>
        <p:spPr>
          <a:xfrm rot="20057551" flipV="1">
            <a:off x="6117204" y="486774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向下箭號 165"/>
          <p:cNvSpPr/>
          <p:nvPr/>
        </p:nvSpPr>
        <p:spPr>
          <a:xfrm rot="1353372" flipV="1">
            <a:off x="6829048" y="491343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向下箭號 166"/>
          <p:cNvSpPr/>
          <p:nvPr/>
        </p:nvSpPr>
        <p:spPr>
          <a:xfrm rot="18851723" flipV="1">
            <a:off x="5370742" y="484212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5876437" y="5809630"/>
            <a:ext cx="907572" cy="461665"/>
            <a:chOff x="4765592" y="6396335"/>
            <a:chExt cx="907572" cy="461665"/>
          </a:xfrm>
        </p:grpSpPr>
        <p:sp>
          <p:nvSpPr>
            <p:cNvPr id="277" name="矩形 27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文字方塊 27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群組 281"/>
          <p:cNvGrpSpPr/>
          <p:nvPr/>
        </p:nvGrpSpPr>
        <p:grpSpPr>
          <a:xfrm>
            <a:off x="8353762" y="2066472"/>
            <a:ext cx="907572" cy="461665"/>
            <a:chOff x="4775004" y="6396335"/>
            <a:chExt cx="907572" cy="461665"/>
          </a:xfrm>
        </p:grpSpPr>
        <p:sp>
          <p:nvSpPr>
            <p:cNvPr id="283" name="矩形 28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5" name="手繪多邊形 2"/>
          <p:cNvSpPr/>
          <p:nvPr/>
        </p:nvSpPr>
        <p:spPr>
          <a:xfrm>
            <a:off x="6752126" y="232347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手繪多邊形 4"/>
          <p:cNvSpPr/>
          <p:nvPr/>
        </p:nvSpPr>
        <p:spPr>
          <a:xfrm>
            <a:off x="4850755" y="235242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手繪多邊形 110"/>
          <p:cNvSpPr/>
          <p:nvPr/>
        </p:nvSpPr>
        <p:spPr>
          <a:xfrm>
            <a:off x="4018978" y="299994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8" name="直線單箭頭接點 287"/>
          <p:cNvCxnSpPr>
            <a:cxnSpLocks/>
          </p:cNvCxnSpPr>
          <p:nvPr/>
        </p:nvCxnSpPr>
        <p:spPr>
          <a:xfrm>
            <a:off x="6885430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>
            <a:cxnSpLocks/>
          </p:cNvCxnSpPr>
          <p:nvPr/>
        </p:nvCxnSpPr>
        <p:spPr>
          <a:xfrm flipH="1" flipV="1">
            <a:off x="8006730" y="317271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blipFill>
                <a:blip r:embed="rId6"/>
                <a:stretch>
                  <a:fillRect l="-21053" r="-24561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blipFill>
                <a:blip r:embed="rId7"/>
                <a:stretch>
                  <a:fillRect l="-23214" r="-25000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blipFill>
                <a:blip r:embed="rId8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blipFill>
                <a:blip r:embed="rId9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blipFill>
                <a:blip r:embed="rId10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圖片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898" y="241500"/>
            <a:ext cx="1661549" cy="2147474"/>
          </a:xfrm>
          <a:prstGeom prst="rect">
            <a:avLst/>
          </a:prstGeom>
        </p:spPr>
      </p:pic>
      <p:sp>
        <p:nvSpPr>
          <p:cNvPr id="99" name="手繪多邊形 110"/>
          <p:cNvSpPr/>
          <p:nvPr/>
        </p:nvSpPr>
        <p:spPr>
          <a:xfrm>
            <a:off x="8239951" y="2963459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8332246" y="532228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6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49" grpId="0" animBg="1"/>
      <p:bldP spid="251" grpId="0" animBg="1"/>
      <p:bldP spid="253" grpId="0" animBg="1"/>
      <p:bldP spid="254" grpId="0" animBg="1"/>
      <p:bldP spid="256" grpId="0" animBg="1"/>
      <p:bldP spid="262" grpId="0" animBg="1"/>
      <p:bldP spid="264" grpId="0" animBg="1"/>
      <p:bldP spid="265" grpId="0"/>
      <p:bldP spid="271" grpId="0" animBg="1"/>
      <p:bldP spid="272" grpId="0" animBg="1"/>
      <p:bldP spid="273" grpId="0" animBg="1"/>
      <p:bldP spid="274" grpId="0" animBg="1"/>
      <p:bldP spid="275" grpId="0" animBg="1"/>
      <p:bldP spid="285" grpId="0" animBg="1"/>
      <p:bldP spid="286" grpId="0" animBg="1"/>
      <p:bldP spid="93" grpId="0"/>
      <p:bldP spid="94" grpId="0"/>
      <p:bldP spid="95" grpId="0"/>
      <p:bldP spid="99" grpId="0" animBg="1"/>
      <p:bldP spid="10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627577" y="2379784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550081" y="2347656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4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GRU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18949" y="468685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8823" y="47198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7074235" y="1033585"/>
            <a:ext cx="907572" cy="461665"/>
            <a:chOff x="3326306" y="1395097"/>
            <a:chExt cx="907572" cy="461665"/>
          </a:xfrm>
        </p:grpSpPr>
        <p:sp>
          <p:nvSpPr>
            <p:cNvPr id="23" name="矩形 22"/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26306" y="139509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線單箭頭接點 24"/>
          <p:cNvCxnSpPr>
            <a:cxnSpLocks/>
          </p:cNvCxnSpPr>
          <p:nvPr/>
        </p:nvCxnSpPr>
        <p:spPr>
          <a:xfrm flipH="1" flipV="1">
            <a:off x="4852473" y="3433551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118" idx="2"/>
          </p:cNvCxnSpPr>
          <p:nvPr/>
        </p:nvCxnSpPr>
        <p:spPr>
          <a:xfrm flipV="1">
            <a:off x="4335810" y="2570254"/>
            <a:ext cx="1591169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7316439" y="1553134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下箭號 165"/>
          <p:cNvSpPr/>
          <p:nvPr/>
        </p:nvSpPr>
        <p:spPr>
          <a:xfrm rot="18993628" flipV="1">
            <a:off x="4942948" y="5087568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手繪多邊形 4"/>
          <p:cNvSpPr/>
          <p:nvPr/>
        </p:nvSpPr>
        <p:spPr>
          <a:xfrm>
            <a:off x="4368543" y="2580725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510106" y="3907932"/>
            <a:ext cx="0" cy="926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739635" y="5896672"/>
            <a:ext cx="1720252" cy="480851"/>
            <a:chOff x="4853681" y="5907782"/>
            <a:chExt cx="1720252" cy="480851"/>
          </a:xfrm>
        </p:grpSpPr>
        <p:grpSp>
          <p:nvGrpSpPr>
            <p:cNvPr id="4" name="群組 3"/>
            <p:cNvGrpSpPr/>
            <p:nvPr/>
          </p:nvGrpSpPr>
          <p:grpSpPr>
            <a:xfrm>
              <a:off x="5666361" y="5926968"/>
              <a:ext cx="907572" cy="461665"/>
              <a:chOff x="4765592" y="6396335"/>
              <a:chExt cx="907572" cy="46166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4765592" y="639633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913487" y="5954231"/>
              <a:ext cx="720000" cy="36877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4853681" y="590778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4033253" y="2814674"/>
            <a:ext cx="0" cy="33239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6" y="1607763"/>
            <a:ext cx="1927419" cy="1722631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175514" y="472682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h'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4059536" y="6145819"/>
            <a:ext cx="69108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4614594" y="2967626"/>
            <a:ext cx="438150" cy="438150"/>
            <a:chOff x="6656524" y="2699227"/>
            <a:chExt cx="438150" cy="438150"/>
          </a:xfrm>
        </p:grpSpPr>
        <p:sp>
          <p:nvSpPr>
            <p:cNvPr id="86" name="橢圓 8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字方塊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214" r="-25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/>
          <p:cNvGrpSpPr/>
          <p:nvPr/>
        </p:nvGrpSpPr>
        <p:grpSpPr>
          <a:xfrm>
            <a:off x="7125110" y="5915858"/>
            <a:ext cx="907572" cy="461665"/>
            <a:chOff x="4765592" y="6396335"/>
            <a:chExt cx="907572" cy="461665"/>
          </a:xfrm>
        </p:grpSpPr>
        <p:sp>
          <p:nvSpPr>
            <p:cNvPr id="89" name="矩形 8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向下箭號 162"/>
          <p:cNvSpPr/>
          <p:nvPr/>
        </p:nvSpPr>
        <p:spPr>
          <a:xfrm flipV="1">
            <a:off x="7308946" y="5274595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向下箭號 162"/>
          <p:cNvSpPr/>
          <p:nvPr/>
        </p:nvSpPr>
        <p:spPr>
          <a:xfrm rot="7262412" flipV="1">
            <a:off x="5921523" y="2770685"/>
            <a:ext cx="438150" cy="242171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直線單箭頭接點 114"/>
          <p:cNvCxnSpPr>
            <a:cxnSpLocks/>
            <a:endCxn id="119" idx="2"/>
          </p:cNvCxnSpPr>
          <p:nvPr/>
        </p:nvCxnSpPr>
        <p:spPr>
          <a:xfrm flipV="1">
            <a:off x="6120147" y="2744309"/>
            <a:ext cx="33568" cy="1959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cxnSpLocks/>
          </p:cNvCxnSpPr>
          <p:nvPr/>
        </p:nvCxnSpPr>
        <p:spPr>
          <a:xfrm>
            <a:off x="6168650" y="3676496"/>
            <a:ext cx="1068342" cy="8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5926979" y="2351179"/>
            <a:ext cx="438150" cy="438150"/>
            <a:chOff x="6656524" y="2699227"/>
            <a:chExt cx="438150" cy="438150"/>
          </a:xfrm>
        </p:grpSpPr>
        <p:sp>
          <p:nvSpPr>
            <p:cNvPr id="118" name="橢圓 11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18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文字方塊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2456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/>
          <p:cNvGrpSpPr/>
          <p:nvPr/>
        </p:nvGrpSpPr>
        <p:grpSpPr>
          <a:xfrm>
            <a:off x="7291031" y="3445312"/>
            <a:ext cx="438150" cy="438150"/>
            <a:chOff x="6656524" y="2699227"/>
            <a:chExt cx="438150" cy="438150"/>
          </a:xfrm>
        </p:grpSpPr>
        <p:sp>
          <p:nvSpPr>
            <p:cNvPr id="121" name="橢圓 120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6621629" y="3198250"/>
            <a:ext cx="70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7294279" y="2359414"/>
            <a:ext cx="438150" cy="438150"/>
            <a:chOff x="6656524" y="2699227"/>
            <a:chExt cx="438150" cy="438150"/>
          </a:xfrm>
        </p:grpSpPr>
        <p:sp>
          <p:nvSpPr>
            <p:cNvPr id="124" name="橢圓 12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直線單箭頭接點 92"/>
          <p:cNvCxnSpPr>
            <a:cxnSpLocks/>
            <a:stCxn id="90" idx="1"/>
          </p:cNvCxnSpPr>
          <p:nvPr/>
        </p:nvCxnSpPr>
        <p:spPr>
          <a:xfrm flipH="1">
            <a:off x="6349900" y="6146691"/>
            <a:ext cx="775210" cy="486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向下箭號 165"/>
          <p:cNvSpPr/>
          <p:nvPr/>
        </p:nvSpPr>
        <p:spPr>
          <a:xfrm rot="2321610" flipV="1">
            <a:off x="5701334" y="5104334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線單箭頭接點 100"/>
          <p:cNvCxnSpPr>
            <a:cxnSpLocks/>
          </p:cNvCxnSpPr>
          <p:nvPr/>
        </p:nvCxnSpPr>
        <p:spPr>
          <a:xfrm>
            <a:off x="6419437" y="2580725"/>
            <a:ext cx="8466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cxnSpLocks/>
          </p:cNvCxnSpPr>
          <p:nvPr/>
        </p:nvCxnSpPr>
        <p:spPr>
          <a:xfrm flipV="1">
            <a:off x="7498694" y="2811956"/>
            <a:ext cx="0" cy="601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7775957" y="2335777"/>
            <a:ext cx="1368043" cy="461665"/>
            <a:chOff x="7775957" y="2350291"/>
            <a:chExt cx="1368043" cy="461665"/>
          </a:xfrm>
        </p:grpSpPr>
        <p:grpSp>
          <p:nvGrpSpPr>
            <p:cNvPr id="96" name="群組 95"/>
            <p:cNvGrpSpPr/>
            <p:nvPr/>
          </p:nvGrpSpPr>
          <p:grpSpPr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4440136" y="3005198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775957" y="2607264"/>
              <a:ext cx="5134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4049175" y="4248366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100997" y="4264116"/>
            <a:ext cx="10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B99EDC76-06CF-40A4-BDF0-893DAEE9C6B9}"/>
              </a:ext>
            </a:extLst>
          </p:cNvPr>
          <p:cNvGrpSpPr/>
          <p:nvPr/>
        </p:nvGrpSpPr>
        <p:grpSpPr>
          <a:xfrm>
            <a:off x="441903" y="3256427"/>
            <a:ext cx="3445367" cy="3155791"/>
            <a:chOff x="441903" y="3256427"/>
            <a:chExt cx="3445367" cy="315579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3" y="3256427"/>
              <a:ext cx="3445367" cy="31557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60A3714-D1F2-48A8-A24B-B2A5F398AAE7}"/>
                </a:ext>
              </a:extLst>
            </p:cNvPr>
            <p:cNvSpPr/>
            <p:nvPr/>
          </p:nvSpPr>
          <p:spPr>
            <a:xfrm>
              <a:off x="2222500" y="4302216"/>
              <a:ext cx="393700" cy="269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1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8" grpId="0" animBg="1"/>
      <p:bldP spid="13" grpId="0" animBg="1"/>
      <p:bldP spid="30" grpId="0" animBg="1"/>
      <p:bldP spid="33" grpId="0" animBg="1"/>
      <p:bldP spid="45" grpId="0" animBg="1"/>
      <p:bldP spid="83" grpId="0" animBg="1"/>
      <p:bldP spid="91" grpId="0" animBg="1"/>
      <p:bldP spid="92" grpId="0" animBg="1"/>
      <p:bldP spid="29" grpId="0"/>
      <p:bldP spid="100" grpId="0" animBg="1"/>
      <p:bldP spid="36" grpId="0"/>
      <p:bldP spid="108" grpId="0"/>
      <p:bldP spid="10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  <p:pic>
        <p:nvPicPr>
          <p:cNvPr id="8" name="圖片 3">
            <a:extLst>
              <a:ext uri="{FF2B5EF4-FFF2-40B4-BE49-F238E27FC236}">
                <a16:creationId xmlns:a16="http://schemas.microsoft.com/office/drawing/2014/main" id="{B6A6BA75-AEC0-4A62-8B36-DEB3FEAA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344" y="930275"/>
            <a:ext cx="5555787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2" y="2203871"/>
            <a:ext cx="3743325" cy="2505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06" y="1222888"/>
            <a:ext cx="4333875" cy="3733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332" y="4892702"/>
            <a:ext cx="8286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LSTM works well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LSTM: coupling input and forget gate, removing peephole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 is critical for performance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 activation function is critical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1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Generation</a:t>
            </a:r>
            <a:endParaRPr lang="zh-TW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11B57F-DA98-4B47-B902-42E30598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5088104" cy="5522310"/>
          </a:xfrm>
        </p:spPr>
        <p:txBody>
          <a:bodyPr/>
          <a:lstStyle/>
          <a:p>
            <a:r>
              <a:rPr lang="zh-CN" altLang="en-US" sz="2400" dirty="0"/>
              <a:t>报告列举了</a:t>
            </a:r>
            <a:r>
              <a:rPr lang="en-US" altLang="zh-CN" sz="2400" dirty="0"/>
              <a:t>Artificial Intelligence</a:t>
            </a:r>
            <a:r>
              <a:rPr lang="zh-CN" altLang="en-US" sz="2400" dirty="0"/>
              <a:t>所面临七类问题 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Automatic Computers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How Can a Computer be Programmed to Use a Language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Neuron Nets</a:t>
            </a:r>
          </a:p>
          <a:p>
            <a:pPr lvl="2"/>
            <a:r>
              <a:rPr lang="en-US" altLang="zh-CN" sz="1800" dirty="0"/>
              <a:t>set of (hypothetical) neurons be arranged so as to form concepts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Theory of the Size of a Calculation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Self-improvement (</a:t>
            </a:r>
            <a:r>
              <a:rPr lang="zh-CN" altLang="en-US" sz="2000" dirty="0"/>
              <a:t>自我学习与提高</a:t>
            </a:r>
            <a:r>
              <a:rPr lang="en-US" altLang="zh-CN" sz="2000" dirty="0"/>
              <a:t>)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Abstractions</a:t>
            </a:r>
          </a:p>
          <a:p>
            <a:pPr marL="1325562" lvl="2" indent="-457200"/>
            <a:r>
              <a:rPr lang="en-US" altLang="zh-CN" sz="1800" dirty="0"/>
              <a:t>forming abstractions from sensory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Randomness and Creativity</a:t>
            </a:r>
          </a:p>
          <a:p>
            <a:pPr marL="1154112" lvl="2" indent="-285750"/>
            <a:r>
              <a:rPr lang="en-US" altLang="zh-CN" sz="1800" dirty="0"/>
              <a:t>The randomness must be guided by intuition to be efficient </a:t>
            </a:r>
          </a:p>
          <a:p>
            <a:endParaRPr lang="zh-CN" altLang="en-US" sz="2400" dirty="0"/>
          </a:p>
        </p:txBody>
      </p:sp>
      <p:pic>
        <p:nvPicPr>
          <p:cNvPr id="6" name="Picture 2" descr="两度堕入寒冬的 AI，如何完成伟大逆袭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916" y="2248446"/>
            <a:ext cx="3078668" cy="20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088863" y="4486109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达特茅斯会议合影 </a:t>
            </a:r>
            <a:r>
              <a:rPr lang="en-US" altLang="zh-CN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(1956</a:t>
            </a:r>
            <a:r>
              <a:rPr lang="zh-CN" altLang="en-US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年</a:t>
            </a:r>
            <a:r>
              <a:rPr lang="en-US" altLang="zh-CN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)</a:t>
            </a:r>
            <a:endParaRPr lang="zh-CN" altLang="en-US" sz="1600" dirty="0">
              <a:latin typeface="Times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4599" y="1731088"/>
            <a:ext cx="6779651" cy="434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666" tIns="42645" rIns="86666" bIns="42645"/>
          <a:lstStyle>
            <a:lvl1pPr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o"/>
              <a:defRPr sz="3000" b="1">
                <a:solidFill>
                  <a:srgbClr val="000066"/>
                </a:solidFill>
                <a:latin typeface="黑体" pitchFamily="49" charset="-122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n"/>
              <a:defRPr sz="2600" b="1">
                <a:solidFill>
                  <a:srgbClr val="0000CC"/>
                </a:solidFill>
                <a:latin typeface="楷体_GB2312" pitchFamily="49" charset="-122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Ø"/>
              <a:defRPr sz="2300" b="1">
                <a:solidFill>
                  <a:srgbClr val="003399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kumimoji="1" lang="en-US" altLang="zh-CN" sz="1650" b="0" dirty="0">
              <a:solidFill>
                <a:srgbClr val="C00000"/>
              </a:solidFill>
              <a:latin typeface="Times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  <p:sp>
        <p:nvSpPr>
          <p:cNvPr id="10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人工智能的诞生</a:t>
            </a:r>
          </a:p>
        </p:txBody>
      </p:sp>
    </p:spTree>
    <p:extLst>
      <p:ext uri="{BB962C8B-B14F-4D97-AF65-F5344CB8AC3E}">
        <p14:creationId xmlns:p14="http://schemas.microsoft.com/office/powerpoint/2010/main" val="589243826"/>
      </p:ext>
    </p:extLst>
  </p:cSld>
  <p:clrMapOvr>
    <a:masterClrMapping/>
  </p:clrMapOvr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Sentences are composed of characters/words</a:t>
            </a:r>
          </a:p>
          <a:p>
            <a:r>
              <a:rPr lang="en-US" altLang="zh-TW" sz="2400" dirty="0"/>
              <a:t>Generating a character/word at each time by RNN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54710B76-E19F-47C7-BFA6-588232CCD681}"/>
              </a:ext>
            </a:extLst>
          </p:cNvPr>
          <p:cNvGrpSpPr/>
          <p:nvPr/>
        </p:nvGrpSpPr>
        <p:grpSpPr>
          <a:xfrm>
            <a:off x="628650" y="3290671"/>
            <a:ext cx="2827866" cy="2673220"/>
            <a:chOff x="5883124" y="170421"/>
            <a:chExt cx="2827866" cy="267322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4A7FA5A-1196-4899-B0E5-40A0045B9290}"/>
                </a:ext>
              </a:extLst>
            </p:cNvPr>
            <p:cNvSpPr/>
            <p:nvPr/>
          </p:nvSpPr>
          <p:spPr>
            <a:xfrm>
              <a:off x="6848322" y="1055850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2FBDD0D-790A-48EF-AECB-020EEDDAD2CC}"/>
                </a:ext>
              </a:extLst>
            </p:cNvPr>
            <p:cNvSpPr/>
            <p:nvPr/>
          </p:nvSpPr>
          <p:spPr>
            <a:xfrm>
              <a:off x="5883124" y="1055849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A718E9C-6B32-4856-8CEB-A129201CDD3D}"/>
                </a:ext>
              </a:extLst>
            </p:cNvPr>
            <p:cNvSpPr/>
            <p:nvPr/>
          </p:nvSpPr>
          <p:spPr>
            <a:xfrm>
              <a:off x="8202991" y="1078997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C54F0817-8945-4A81-8B64-7A2B14C8DE4F}"/>
                </a:ext>
              </a:extLst>
            </p:cNvPr>
            <p:cNvSpPr/>
            <p:nvPr/>
          </p:nvSpPr>
          <p:spPr>
            <a:xfrm>
              <a:off x="6848322" y="170421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69D55FD-58D0-4636-BB91-C0913B7E52FB}"/>
                </a:ext>
              </a:extLst>
            </p:cNvPr>
            <p:cNvSpPr/>
            <p:nvPr/>
          </p:nvSpPr>
          <p:spPr>
            <a:xfrm>
              <a:off x="6848322" y="2377974"/>
              <a:ext cx="931333" cy="4656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0891459B-6B20-49D0-B713-1FF3D9E20C03}"/>
                </a:ext>
              </a:extLst>
            </p:cNvPr>
            <p:cNvCxnSpPr>
              <a:cxnSpLocks/>
            </p:cNvCxnSpPr>
            <p:nvPr/>
          </p:nvCxnSpPr>
          <p:spPr>
            <a:xfrm>
              <a:off x="6441921" y="15277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679BBD03-67E7-4691-AFD5-1D642D3ED554}"/>
                </a:ext>
              </a:extLst>
            </p:cNvPr>
            <p:cNvCxnSpPr>
              <a:cxnSpLocks/>
            </p:cNvCxnSpPr>
            <p:nvPr/>
          </p:nvCxnSpPr>
          <p:spPr>
            <a:xfrm>
              <a:off x="7813523" y="154466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7EC44151-C2D6-4149-8F5C-F788670AED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136187" y="847755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21A30A6C-1774-4B95-8FE6-4F22EC1A036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136187" y="218191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CC2F6428-97CC-4370-A12B-2C76A9F8F46C}"/>
              </a:ext>
            </a:extLst>
          </p:cNvPr>
          <p:cNvSpPr txBox="1"/>
          <p:nvPr/>
        </p:nvSpPr>
        <p:spPr>
          <a:xfrm>
            <a:off x="3242381" y="5502226"/>
            <a:ext cx="528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token generated at the last time step.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號: 向左 8">
            <a:extLst>
              <a:ext uri="{FF2B5EF4-FFF2-40B4-BE49-F238E27FC236}">
                <a16:creationId xmlns:a16="http://schemas.microsoft.com/office/drawing/2014/main" id="{9916229C-7BF3-428F-B37A-CD3DD86F5003}"/>
              </a:ext>
            </a:extLst>
          </p:cNvPr>
          <p:cNvSpPr/>
          <p:nvPr/>
        </p:nvSpPr>
        <p:spPr>
          <a:xfrm>
            <a:off x="2628899" y="5543111"/>
            <a:ext cx="573617" cy="37589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29A1036-DE98-4D27-AF04-49D2DF1C1ADD}"/>
              </a:ext>
            </a:extLst>
          </p:cNvPr>
          <p:cNvSpPr txBox="1"/>
          <p:nvPr/>
        </p:nvSpPr>
        <p:spPr>
          <a:xfrm>
            <a:off x="4461581" y="5919002"/>
            <a:ext cx="4403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(represented by 1-of-N encoding)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4183F150-32CC-4E08-9069-0FDD17B3CC6B}"/>
              </a:ext>
            </a:extLst>
          </p:cNvPr>
          <p:cNvSpPr txBox="1"/>
          <p:nvPr/>
        </p:nvSpPr>
        <p:spPr>
          <a:xfrm>
            <a:off x="3242381" y="3275783"/>
            <a:ext cx="528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over the token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左 91">
            <a:extLst>
              <a:ext uri="{FF2B5EF4-FFF2-40B4-BE49-F238E27FC236}">
                <a16:creationId xmlns:a16="http://schemas.microsoft.com/office/drawing/2014/main" id="{713D163D-87FC-4D82-9813-F35F9A2B446B}"/>
              </a:ext>
            </a:extLst>
          </p:cNvPr>
          <p:cNvSpPr/>
          <p:nvPr/>
        </p:nvSpPr>
        <p:spPr>
          <a:xfrm>
            <a:off x="2628899" y="3316668"/>
            <a:ext cx="573617" cy="37589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7278766-7BF5-456F-8769-F59D5D33F6D1}"/>
              </a:ext>
            </a:extLst>
          </p:cNvPr>
          <p:cNvSpPr txBox="1"/>
          <p:nvPr/>
        </p:nvSpPr>
        <p:spPr>
          <a:xfrm>
            <a:off x="4461581" y="3737448"/>
            <a:ext cx="457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(sampling from the distribution to generate a token)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77BDAB7-B090-4255-9959-53CB9CFAB240}"/>
              </a:ext>
            </a:extLst>
          </p:cNvPr>
          <p:cNvSpPr txBox="1"/>
          <p:nvPr/>
        </p:nvSpPr>
        <p:spPr>
          <a:xfrm>
            <a:off x="4070958" y="2102287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38C1B987-6A43-4CCF-96A0-DC9608AB44FB}"/>
              </a:ext>
            </a:extLst>
          </p:cNvPr>
          <p:cNvSpPr txBox="1"/>
          <p:nvPr/>
        </p:nvSpPr>
        <p:spPr>
          <a:xfrm>
            <a:off x="4070958" y="2780972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D248355-356C-4685-98CB-EB9DB2806029}"/>
              </a:ext>
            </a:extLst>
          </p:cNvPr>
          <p:cNvSpPr/>
          <p:nvPr/>
        </p:nvSpPr>
        <p:spPr>
          <a:xfrm>
            <a:off x="5038627" y="2120362"/>
            <a:ext cx="3098800" cy="4102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C274C096-100D-4DB8-BB12-C513F41ACF50}"/>
              </a:ext>
            </a:extLst>
          </p:cNvPr>
          <p:cNvSpPr/>
          <p:nvPr/>
        </p:nvSpPr>
        <p:spPr>
          <a:xfrm>
            <a:off x="5556821" y="2157822"/>
            <a:ext cx="337821" cy="3378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88FC04A7-49AA-460E-B53F-59EB81FA484C}"/>
              </a:ext>
            </a:extLst>
          </p:cNvPr>
          <p:cNvSpPr/>
          <p:nvPr/>
        </p:nvSpPr>
        <p:spPr>
          <a:xfrm>
            <a:off x="5109764" y="2156928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D07ECA3E-89BA-4C7C-A5A4-5D0865433901}"/>
              </a:ext>
            </a:extLst>
          </p:cNvPr>
          <p:cNvSpPr/>
          <p:nvPr/>
        </p:nvSpPr>
        <p:spPr>
          <a:xfrm>
            <a:off x="6003878" y="2156928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C24EE1EE-D7A6-4244-971E-875D4A869654}"/>
              </a:ext>
            </a:extLst>
          </p:cNvPr>
          <p:cNvSpPr/>
          <p:nvPr/>
        </p:nvSpPr>
        <p:spPr>
          <a:xfrm>
            <a:off x="6435634" y="2156928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0DC01764-00A9-406E-A417-79D92942DC0E}"/>
              </a:ext>
            </a:extLst>
          </p:cNvPr>
          <p:cNvSpPr/>
          <p:nvPr/>
        </p:nvSpPr>
        <p:spPr>
          <a:xfrm>
            <a:off x="6893554" y="2156928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A5E7C969-2B4B-4764-9B24-58418A8058FA}"/>
              </a:ext>
            </a:extLst>
          </p:cNvPr>
          <p:cNvSpPr/>
          <p:nvPr/>
        </p:nvSpPr>
        <p:spPr>
          <a:xfrm>
            <a:off x="7758359" y="2164207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3B182FD5-762D-4C3D-A145-A0F032D3D4E7}"/>
              </a:ext>
            </a:extLst>
          </p:cNvPr>
          <p:cNvSpPr txBox="1"/>
          <p:nvPr/>
        </p:nvSpPr>
        <p:spPr>
          <a:xfrm>
            <a:off x="7175316" y="2028765"/>
            <a:ext cx="63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87A8D2FF-30A2-4231-A5E6-66D98DFD503A}"/>
              </a:ext>
            </a:extLst>
          </p:cNvPr>
          <p:cNvSpPr txBox="1"/>
          <p:nvPr/>
        </p:nvSpPr>
        <p:spPr>
          <a:xfrm>
            <a:off x="5086296" y="1776178"/>
            <a:ext cx="4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你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8BC3D35B-4CB0-4A57-B32E-FF05228105D1}"/>
              </a:ext>
            </a:extLst>
          </p:cNvPr>
          <p:cNvSpPr txBox="1"/>
          <p:nvPr/>
        </p:nvSpPr>
        <p:spPr>
          <a:xfrm>
            <a:off x="5520216" y="1776178"/>
            <a:ext cx="4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33D07688-3E4B-490C-B4BE-E4652762627F}"/>
              </a:ext>
            </a:extLst>
          </p:cNvPr>
          <p:cNvSpPr txBox="1"/>
          <p:nvPr/>
        </p:nvSpPr>
        <p:spPr>
          <a:xfrm>
            <a:off x="5961991" y="1776178"/>
            <a:ext cx="4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他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8A148E35-6840-411C-8ADF-DEDF1D5FC757}"/>
              </a:ext>
            </a:extLst>
          </p:cNvPr>
          <p:cNvSpPr txBox="1"/>
          <p:nvPr/>
        </p:nvSpPr>
        <p:spPr>
          <a:xfrm>
            <a:off x="6403348" y="1784074"/>
            <a:ext cx="4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8254DF90-28D3-4CE4-AC9B-22D8ED15ACA6}"/>
              </a:ext>
            </a:extLst>
          </p:cNvPr>
          <p:cNvSpPr txBox="1"/>
          <p:nvPr/>
        </p:nvSpPr>
        <p:spPr>
          <a:xfrm>
            <a:off x="6844752" y="1776178"/>
            <a:ext cx="4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D40FF67-668E-479F-B6A0-F4E42E85F3F6}"/>
              </a:ext>
            </a:extLst>
          </p:cNvPr>
          <p:cNvSpPr/>
          <p:nvPr/>
        </p:nvSpPr>
        <p:spPr>
          <a:xfrm>
            <a:off x="5038627" y="2794477"/>
            <a:ext cx="3098800" cy="4102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9E1B88A-4F93-48F4-9104-F61D124CCF46}"/>
              </a:ext>
            </a:extLst>
          </p:cNvPr>
          <p:cNvSpPr/>
          <p:nvPr/>
        </p:nvSpPr>
        <p:spPr>
          <a:xfrm>
            <a:off x="5556821" y="2831937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B3B65DBA-CFE2-4A44-901B-422D73977EF7}"/>
              </a:ext>
            </a:extLst>
          </p:cNvPr>
          <p:cNvSpPr/>
          <p:nvPr/>
        </p:nvSpPr>
        <p:spPr>
          <a:xfrm>
            <a:off x="5109764" y="2831043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C0C8D4E-67A2-44E9-BF80-330150860071}"/>
              </a:ext>
            </a:extLst>
          </p:cNvPr>
          <p:cNvSpPr/>
          <p:nvPr/>
        </p:nvSpPr>
        <p:spPr>
          <a:xfrm>
            <a:off x="6003878" y="2831043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2B9F4600-5F0D-4FF5-BD7F-F5C3B0D0B326}"/>
              </a:ext>
            </a:extLst>
          </p:cNvPr>
          <p:cNvSpPr/>
          <p:nvPr/>
        </p:nvSpPr>
        <p:spPr>
          <a:xfrm>
            <a:off x="6435634" y="2831043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1F9F1EC6-6FE3-4450-BE89-05D5D7E192E1}"/>
              </a:ext>
            </a:extLst>
          </p:cNvPr>
          <p:cNvSpPr/>
          <p:nvPr/>
        </p:nvSpPr>
        <p:spPr>
          <a:xfrm>
            <a:off x="6893554" y="2831043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9A6037F4-ED70-4C59-A962-AF0DF4F93F4E}"/>
              </a:ext>
            </a:extLst>
          </p:cNvPr>
          <p:cNvSpPr/>
          <p:nvPr/>
        </p:nvSpPr>
        <p:spPr>
          <a:xfrm>
            <a:off x="7758359" y="2838322"/>
            <a:ext cx="337821" cy="33782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95A59256-17FE-4457-8EC0-D0F07A32907B}"/>
              </a:ext>
            </a:extLst>
          </p:cNvPr>
          <p:cNvSpPr txBox="1"/>
          <p:nvPr/>
        </p:nvSpPr>
        <p:spPr>
          <a:xfrm>
            <a:off x="7175316" y="2702880"/>
            <a:ext cx="63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44D8FFB9-43AA-4606-A333-B970FB6283B6}"/>
              </a:ext>
            </a:extLst>
          </p:cNvPr>
          <p:cNvSpPr txBox="1"/>
          <p:nvPr/>
        </p:nvSpPr>
        <p:spPr>
          <a:xfrm>
            <a:off x="6218824" y="2807634"/>
            <a:ext cx="76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8D74B5D-BEF1-47B6-BE8D-6206DD5CA2D2}"/>
              </a:ext>
            </a:extLst>
          </p:cNvPr>
          <p:cNvSpPr txBox="1"/>
          <p:nvPr/>
        </p:nvSpPr>
        <p:spPr>
          <a:xfrm>
            <a:off x="6672517" y="2804970"/>
            <a:ext cx="76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1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0" grpId="0"/>
      <p:bldP spid="91" grpId="0"/>
      <p:bldP spid="92" grpId="0" animBg="1"/>
      <p:bldP spid="93" grpId="0"/>
      <p:bldP spid="10" grpId="0"/>
      <p:bldP spid="94" grpId="0"/>
      <p:bldP spid="48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6" grpId="0"/>
      <p:bldP spid="1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Sentences are composed of characters/words</a:t>
            </a:r>
          </a:p>
          <a:p>
            <a:r>
              <a:rPr lang="en-US" altLang="zh-TW" sz="2400" dirty="0"/>
              <a:t>Generating a character/word at each time by RNN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53F8401-554F-4173-84F7-6BE97C22E858}"/>
              </a:ext>
            </a:extLst>
          </p:cNvPr>
          <p:cNvSpPr/>
          <p:nvPr/>
        </p:nvSpPr>
        <p:spPr>
          <a:xfrm>
            <a:off x="1541195" y="398092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5ADCC37-16B0-4825-912E-38F58373255A}"/>
              </a:ext>
            </a:extLst>
          </p:cNvPr>
          <p:cNvSpPr/>
          <p:nvPr/>
        </p:nvSpPr>
        <p:spPr>
          <a:xfrm>
            <a:off x="575997" y="398092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65C3870-A323-4E92-A44E-CDC74EA56794}"/>
              </a:ext>
            </a:extLst>
          </p:cNvPr>
          <p:cNvSpPr/>
          <p:nvPr/>
        </p:nvSpPr>
        <p:spPr>
          <a:xfrm>
            <a:off x="2895864" y="40040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68AB498-7B8E-47BA-8C68-C620E5AC0B0E}"/>
              </a:ext>
            </a:extLst>
          </p:cNvPr>
          <p:cNvSpPr/>
          <p:nvPr/>
        </p:nvSpPr>
        <p:spPr>
          <a:xfrm>
            <a:off x="1541195" y="309549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199DE88-CAFD-447F-9273-F58B413912E3}"/>
              </a:ext>
            </a:extLst>
          </p:cNvPr>
          <p:cNvSpPr/>
          <p:nvPr/>
        </p:nvSpPr>
        <p:spPr>
          <a:xfrm>
            <a:off x="1541195" y="530304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83FBB96-B192-447D-A6AB-5DCCB8EB456D}"/>
              </a:ext>
            </a:extLst>
          </p:cNvPr>
          <p:cNvCxnSpPr>
            <a:cxnSpLocks/>
          </p:cNvCxnSpPr>
          <p:nvPr/>
        </p:nvCxnSpPr>
        <p:spPr>
          <a:xfrm>
            <a:off x="1134794" y="445280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EC64A65A-594A-48FE-A92C-2C3862C76782}"/>
              </a:ext>
            </a:extLst>
          </p:cNvPr>
          <p:cNvCxnSpPr>
            <a:cxnSpLocks/>
          </p:cNvCxnSpPr>
          <p:nvPr/>
        </p:nvCxnSpPr>
        <p:spPr>
          <a:xfrm>
            <a:off x="2506396" y="446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53FDC62-004E-4792-8800-C4686A2F4AB8}"/>
              </a:ext>
            </a:extLst>
          </p:cNvPr>
          <p:cNvCxnSpPr>
            <a:cxnSpLocks/>
          </p:cNvCxnSpPr>
          <p:nvPr/>
        </p:nvCxnSpPr>
        <p:spPr>
          <a:xfrm rot="16200000">
            <a:off x="1829060" y="37728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7C89876-7D32-4CDD-B302-5267C1BA37AB}"/>
              </a:ext>
            </a:extLst>
          </p:cNvPr>
          <p:cNvCxnSpPr>
            <a:cxnSpLocks/>
          </p:cNvCxnSpPr>
          <p:nvPr/>
        </p:nvCxnSpPr>
        <p:spPr>
          <a:xfrm rot="16200000">
            <a:off x="1829060" y="510699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5A752E9-DF8F-4D26-BF59-B7319528A327}"/>
              </a:ext>
            </a:extLst>
          </p:cNvPr>
          <p:cNvSpPr/>
          <p:nvPr/>
        </p:nvSpPr>
        <p:spPr>
          <a:xfrm>
            <a:off x="3827199" y="400990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7BBDDAF-C96D-456A-A4DB-ABA01AC108A2}"/>
              </a:ext>
            </a:extLst>
          </p:cNvPr>
          <p:cNvSpPr/>
          <p:nvPr/>
        </p:nvSpPr>
        <p:spPr>
          <a:xfrm>
            <a:off x="5181868" y="403304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E178EE9-3661-487E-A1BE-43C39D50660B}"/>
              </a:ext>
            </a:extLst>
          </p:cNvPr>
          <p:cNvSpPr/>
          <p:nvPr/>
        </p:nvSpPr>
        <p:spPr>
          <a:xfrm>
            <a:off x="3827199" y="3124472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87AA3E5-3068-4308-AD30-AE170BDBA7FC}"/>
              </a:ext>
            </a:extLst>
          </p:cNvPr>
          <p:cNvSpPr/>
          <p:nvPr/>
        </p:nvSpPr>
        <p:spPr>
          <a:xfrm>
            <a:off x="3827199" y="533202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37E3958-D21C-4B90-938D-4D47B42A5DED}"/>
              </a:ext>
            </a:extLst>
          </p:cNvPr>
          <p:cNvCxnSpPr>
            <a:cxnSpLocks/>
          </p:cNvCxnSpPr>
          <p:nvPr/>
        </p:nvCxnSpPr>
        <p:spPr>
          <a:xfrm>
            <a:off x="3420798" y="448178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A731674-DC27-4BEB-BFCC-649D3106A736}"/>
              </a:ext>
            </a:extLst>
          </p:cNvPr>
          <p:cNvCxnSpPr>
            <a:cxnSpLocks/>
          </p:cNvCxnSpPr>
          <p:nvPr/>
        </p:nvCxnSpPr>
        <p:spPr>
          <a:xfrm>
            <a:off x="4792400" y="449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CF07ACA-E173-42AA-8330-F7571719C368}"/>
              </a:ext>
            </a:extLst>
          </p:cNvPr>
          <p:cNvCxnSpPr>
            <a:cxnSpLocks/>
          </p:cNvCxnSpPr>
          <p:nvPr/>
        </p:nvCxnSpPr>
        <p:spPr>
          <a:xfrm rot="16200000">
            <a:off x="4115064" y="380180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17829958-47A9-4187-A7ED-E5C46965B9A1}"/>
              </a:ext>
            </a:extLst>
          </p:cNvPr>
          <p:cNvCxnSpPr>
            <a:cxnSpLocks/>
          </p:cNvCxnSpPr>
          <p:nvPr/>
        </p:nvCxnSpPr>
        <p:spPr>
          <a:xfrm rot="16200000">
            <a:off x="4115064" y="51359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CB36FD8A-CD8E-4B12-9AC8-10FAE481DB81}"/>
              </a:ext>
            </a:extLst>
          </p:cNvPr>
          <p:cNvSpPr/>
          <p:nvPr/>
        </p:nvSpPr>
        <p:spPr>
          <a:xfrm>
            <a:off x="6147069" y="401478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90260C5-5BFB-4A14-B20A-7E671FCD6C77}"/>
              </a:ext>
            </a:extLst>
          </p:cNvPr>
          <p:cNvSpPr/>
          <p:nvPr/>
        </p:nvSpPr>
        <p:spPr>
          <a:xfrm>
            <a:off x="7501738" y="403793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B8657D5-4F89-4FC0-8ACF-B5E569459D30}"/>
              </a:ext>
            </a:extLst>
          </p:cNvPr>
          <p:cNvSpPr/>
          <p:nvPr/>
        </p:nvSpPr>
        <p:spPr>
          <a:xfrm>
            <a:off x="6147069" y="312936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48503E0-1E1C-4376-9306-B3F021E501EC}"/>
              </a:ext>
            </a:extLst>
          </p:cNvPr>
          <p:cNvSpPr/>
          <p:nvPr/>
        </p:nvSpPr>
        <p:spPr>
          <a:xfrm>
            <a:off x="6147069" y="533691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77FAD2D3-3BF6-4814-9476-6E0AE4163EE2}"/>
              </a:ext>
            </a:extLst>
          </p:cNvPr>
          <p:cNvCxnSpPr>
            <a:cxnSpLocks/>
          </p:cNvCxnSpPr>
          <p:nvPr/>
        </p:nvCxnSpPr>
        <p:spPr>
          <a:xfrm>
            <a:off x="5740668" y="448667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18C48341-7878-4A70-BB06-AEDD03D52C51}"/>
              </a:ext>
            </a:extLst>
          </p:cNvPr>
          <p:cNvCxnSpPr>
            <a:cxnSpLocks/>
          </p:cNvCxnSpPr>
          <p:nvPr/>
        </p:nvCxnSpPr>
        <p:spPr>
          <a:xfrm>
            <a:off x="7112270" y="450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5D7E125E-3ECB-48F9-A8EF-64837D2054F2}"/>
              </a:ext>
            </a:extLst>
          </p:cNvPr>
          <p:cNvCxnSpPr>
            <a:cxnSpLocks/>
          </p:cNvCxnSpPr>
          <p:nvPr/>
        </p:nvCxnSpPr>
        <p:spPr>
          <a:xfrm rot="16200000">
            <a:off x="6434934" y="380669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F49B3D8B-8A80-41D2-BD35-3E9D4B3B0137}"/>
              </a:ext>
            </a:extLst>
          </p:cNvPr>
          <p:cNvCxnSpPr>
            <a:cxnSpLocks/>
          </p:cNvCxnSpPr>
          <p:nvPr/>
        </p:nvCxnSpPr>
        <p:spPr>
          <a:xfrm rot="16200000">
            <a:off x="6434934" y="514085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A85B19A-E0FE-41F2-9E4B-4EBC6BE66831}"/>
              </a:ext>
            </a:extLst>
          </p:cNvPr>
          <p:cNvSpPr txBox="1"/>
          <p:nvPr/>
        </p:nvSpPr>
        <p:spPr>
          <a:xfrm>
            <a:off x="8009737" y="417609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291544-E492-4FB6-9CBA-942EDAFC00D4}"/>
              </a:ext>
            </a:extLst>
          </p:cNvPr>
          <p:cNvSpPr/>
          <p:nvPr/>
        </p:nvSpPr>
        <p:spPr>
          <a:xfrm>
            <a:off x="1393377" y="5786030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&lt;BOS&gt;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597FE62-0A5B-45C1-BE32-439561E5ECF8}"/>
                  </a:ext>
                </a:extLst>
              </p:cNvPr>
              <p:cNvSpPr txBox="1"/>
              <p:nvPr/>
            </p:nvSpPr>
            <p:spPr>
              <a:xfrm rot="5400000">
                <a:off x="1815170" y="2685666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597FE62-0A5B-45C1-BE32-439561E5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815170" y="2685666"/>
                <a:ext cx="34624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>
            <a:extLst>
              <a:ext uri="{FF2B5EF4-FFF2-40B4-BE49-F238E27FC236}">
                <a16:creationId xmlns:a16="http://schemas.microsoft.com/office/drawing/2014/main" id="{75C055F7-816E-4712-A1E8-3DFA476D0C48}"/>
              </a:ext>
            </a:extLst>
          </p:cNvPr>
          <p:cNvSpPr txBox="1"/>
          <p:nvPr/>
        </p:nvSpPr>
        <p:spPr>
          <a:xfrm>
            <a:off x="1953242" y="2619162"/>
            <a:ext cx="217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sample, argmax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992275E-3573-402D-92BF-E5F98E66BF4A}"/>
              </a:ext>
            </a:extLst>
          </p:cNvPr>
          <p:cNvSpPr txBox="1"/>
          <p:nvPr/>
        </p:nvSpPr>
        <p:spPr>
          <a:xfrm>
            <a:off x="1603981" y="2191839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床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64732C-AB4F-489D-8F07-B3E2BB22AABC}"/>
              </a:ext>
            </a:extLst>
          </p:cNvPr>
          <p:cNvSpPr txBox="1"/>
          <p:nvPr/>
        </p:nvSpPr>
        <p:spPr>
          <a:xfrm>
            <a:off x="3915903" y="2200388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1C40A7E-3209-42D2-A339-BCD9DA65EED3}"/>
              </a:ext>
            </a:extLst>
          </p:cNvPr>
          <p:cNvSpPr txBox="1"/>
          <p:nvPr/>
        </p:nvSpPr>
        <p:spPr>
          <a:xfrm>
            <a:off x="6215626" y="2215349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00BFE72-49A3-4553-AA4E-9C0F050DCCD3}"/>
                  </a:ext>
                </a:extLst>
              </p:cNvPr>
              <p:cNvSpPr txBox="1"/>
              <p:nvPr/>
            </p:nvSpPr>
            <p:spPr>
              <a:xfrm rot="5400000">
                <a:off x="4150599" y="2658384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00BFE72-49A3-4553-AA4E-9C0F050D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0599" y="2658384"/>
                <a:ext cx="34624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35F25B04-3060-4BDB-ACB1-47B9EA220648}"/>
                  </a:ext>
                </a:extLst>
              </p:cNvPr>
              <p:cNvSpPr txBox="1"/>
              <p:nvPr/>
            </p:nvSpPr>
            <p:spPr>
              <a:xfrm rot="5400000">
                <a:off x="6439610" y="266873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35F25B04-3060-4BDB-ACB1-47B9EA220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39610" y="2668733"/>
                <a:ext cx="34624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BE53718C-FC15-4BE2-9BED-957753FCCF23}"/>
              </a:ext>
            </a:extLst>
          </p:cNvPr>
          <p:cNvSpPr txBox="1"/>
          <p:nvPr/>
        </p:nvSpPr>
        <p:spPr>
          <a:xfrm>
            <a:off x="3925485" y="5738812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床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50430AE-4D5A-424A-9267-4B740A5BAF40}"/>
              </a:ext>
            </a:extLst>
          </p:cNvPr>
          <p:cNvSpPr txBox="1"/>
          <p:nvPr/>
        </p:nvSpPr>
        <p:spPr>
          <a:xfrm>
            <a:off x="6245355" y="5743710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BCA4E9-C0FC-4CB0-AF61-AC23A1963DDB}"/>
              </a:ext>
            </a:extLst>
          </p:cNvPr>
          <p:cNvSpPr txBox="1"/>
          <p:nvPr/>
        </p:nvSpPr>
        <p:spPr>
          <a:xfrm>
            <a:off x="7296065" y="2925482"/>
            <a:ext cx="1847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&lt;EOS&gt; is generated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1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63" grpId="0" animBg="1"/>
      <p:bldP spid="64" grpId="0" animBg="1"/>
      <p:bldP spid="65" grpId="0" animBg="1"/>
      <p:bldP spid="66" grpId="0" animBg="1"/>
      <p:bldP spid="71" grpId="0" animBg="1"/>
      <p:bldP spid="72" grpId="0" animBg="1"/>
      <p:bldP spid="73" grpId="0" animBg="1"/>
      <p:bldP spid="74" grpId="0" animBg="1"/>
      <p:bldP spid="7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i="1" u="sng" dirty="0"/>
              <a:t>Training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53F8401-554F-4173-84F7-6BE97C22E858}"/>
              </a:ext>
            </a:extLst>
          </p:cNvPr>
          <p:cNvSpPr/>
          <p:nvPr/>
        </p:nvSpPr>
        <p:spPr>
          <a:xfrm>
            <a:off x="1531936" y="403748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5ADCC37-16B0-4825-912E-38F58373255A}"/>
              </a:ext>
            </a:extLst>
          </p:cNvPr>
          <p:cNvSpPr/>
          <p:nvPr/>
        </p:nvSpPr>
        <p:spPr>
          <a:xfrm>
            <a:off x="566738" y="40374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65C3870-A323-4E92-A44E-CDC74EA56794}"/>
              </a:ext>
            </a:extLst>
          </p:cNvPr>
          <p:cNvSpPr/>
          <p:nvPr/>
        </p:nvSpPr>
        <p:spPr>
          <a:xfrm>
            <a:off x="2886605" y="406063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68AB498-7B8E-47BA-8C68-C620E5AC0B0E}"/>
              </a:ext>
            </a:extLst>
          </p:cNvPr>
          <p:cNvSpPr/>
          <p:nvPr/>
        </p:nvSpPr>
        <p:spPr>
          <a:xfrm>
            <a:off x="1531936" y="315205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199DE88-CAFD-447F-9273-F58B413912E3}"/>
              </a:ext>
            </a:extLst>
          </p:cNvPr>
          <p:cNvSpPr/>
          <p:nvPr/>
        </p:nvSpPr>
        <p:spPr>
          <a:xfrm>
            <a:off x="1531936" y="535960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83FBB96-B192-447D-A6AB-5DCCB8EB456D}"/>
              </a:ext>
            </a:extLst>
          </p:cNvPr>
          <p:cNvCxnSpPr>
            <a:cxnSpLocks/>
          </p:cNvCxnSpPr>
          <p:nvPr/>
        </p:nvCxnSpPr>
        <p:spPr>
          <a:xfrm>
            <a:off x="1125535" y="450936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EC64A65A-594A-48FE-A92C-2C3862C76782}"/>
              </a:ext>
            </a:extLst>
          </p:cNvPr>
          <p:cNvCxnSpPr>
            <a:cxnSpLocks/>
          </p:cNvCxnSpPr>
          <p:nvPr/>
        </p:nvCxnSpPr>
        <p:spPr>
          <a:xfrm>
            <a:off x="2497137" y="452629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53FDC62-004E-4792-8800-C4686A2F4AB8}"/>
              </a:ext>
            </a:extLst>
          </p:cNvPr>
          <p:cNvCxnSpPr>
            <a:cxnSpLocks/>
          </p:cNvCxnSpPr>
          <p:nvPr/>
        </p:nvCxnSpPr>
        <p:spPr>
          <a:xfrm rot="16200000">
            <a:off x="1819801" y="382939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7C89876-7D32-4CDD-B302-5267C1BA37AB}"/>
              </a:ext>
            </a:extLst>
          </p:cNvPr>
          <p:cNvCxnSpPr>
            <a:cxnSpLocks/>
          </p:cNvCxnSpPr>
          <p:nvPr/>
        </p:nvCxnSpPr>
        <p:spPr>
          <a:xfrm rot="16200000">
            <a:off x="1819801" y="51635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5A752E9-DF8F-4D26-BF59-B7319528A327}"/>
              </a:ext>
            </a:extLst>
          </p:cNvPr>
          <p:cNvSpPr/>
          <p:nvPr/>
        </p:nvSpPr>
        <p:spPr>
          <a:xfrm>
            <a:off x="3817940" y="406646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7BBDDAF-C96D-456A-A4DB-ABA01AC108A2}"/>
              </a:ext>
            </a:extLst>
          </p:cNvPr>
          <p:cNvSpPr/>
          <p:nvPr/>
        </p:nvSpPr>
        <p:spPr>
          <a:xfrm>
            <a:off x="5172609" y="408960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E178EE9-3661-487E-A1BE-43C39D50660B}"/>
              </a:ext>
            </a:extLst>
          </p:cNvPr>
          <p:cNvSpPr/>
          <p:nvPr/>
        </p:nvSpPr>
        <p:spPr>
          <a:xfrm>
            <a:off x="3817940" y="3181032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87AA3E5-3068-4308-AD30-AE170BDBA7FC}"/>
              </a:ext>
            </a:extLst>
          </p:cNvPr>
          <p:cNvSpPr/>
          <p:nvPr/>
        </p:nvSpPr>
        <p:spPr>
          <a:xfrm>
            <a:off x="3817940" y="538858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37E3958-D21C-4B90-938D-4D47B42A5DED}"/>
              </a:ext>
            </a:extLst>
          </p:cNvPr>
          <p:cNvCxnSpPr>
            <a:cxnSpLocks/>
          </p:cNvCxnSpPr>
          <p:nvPr/>
        </p:nvCxnSpPr>
        <p:spPr>
          <a:xfrm>
            <a:off x="3411539" y="4538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A731674-DC27-4BEB-BFCC-649D3106A736}"/>
              </a:ext>
            </a:extLst>
          </p:cNvPr>
          <p:cNvCxnSpPr>
            <a:cxnSpLocks/>
          </p:cNvCxnSpPr>
          <p:nvPr/>
        </p:nvCxnSpPr>
        <p:spPr>
          <a:xfrm>
            <a:off x="4783141" y="455527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CF07ACA-E173-42AA-8330-F7571719C368}"/>
              </a:ext>
            </a:extLst>
          </p:cNvPr>
          <p:cNvCxnSpPr>
            <a:cxnSpLocks/>
          </p:cNvCxnSpPr>
          <p:nvPr/>
        </p:nvCxnSpPr>
        <p:spPr>
          <a:xfrm rot="16200000">
            <a:off x="4105805" y="385836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17829958-47A9-4187-A7ED-E5C46965B9A1}"/>
              </a:ext>
            </a:extLst>
          </p:cNvPr>
          <p:cNvCxnSpPr>
            <a:cxnSpLocks/>
          </p:cNvCxnSpPr>
          <p:nvPr/>
        </p:nvCxnSpPr>
        <p:spPr>
          <a:xfrm rot="16200000">
            <a:off x="4105805" y="519252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CB36FD8A-CD8E-4B12-9AC8-10FAE481DB81}"/>
              </a:ext>
            </a:extLst>
          </p:cNvPr>
          <p:cNvSpPr/>
          <p:nvPr/>
        </p:nvSpPr>
        <p:spPr>
          <a:xfrm>
            <a:off x="6137810" y="40713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90260C5-5BFB-4A14-B20A-7E671FCD6C77}"/>
              </a:ext>
            </a:extLst>
          </p:cNvPr>
          <p:cNvSpPr/>
          <p:nvPr/>
        </p:nvSpPr>
        <p:spPr>
          <a:xfrm>
            <a:off x="7492479" y="40944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B8657D5-4F89-4FC0-8ACF-B5E569459D30}"/>
              </a:ext>
            </a:extLst>
          </p:cNvPr>
          <p:cNvSpPr/>
          <p:nvPr/>
        </p:nvSpPr>
        <p:spPr>
          <a:xfrm>
            <a:off x="6137810" y="31859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48503E0-1E1C-4376-9306-B3F021E501EC}"/>
              </a:ext>
            </a:extLst>
          </p:cNvPr>
          <p:cNvSpPr/>
          <p:nvPr/>
        </p:nvSpPr>
        <p:spPr>
          <a:xfrm>
            <a:off x="6137810" y="53934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77FAD2D3-3BF6-4814-9476-6E0AE4163EE2}"/>
              </a:ext>
            </a:extLst>
          </p:cNvPr>
          <p:cNvCxnSpPr>
            <a:cxnSpLocks/>
          </p:cNvCxnSpPr>
          <p:nvPr/>
        </p:nvCxnSpPr>
        <p:spPr>
          <a:xfrm>
            <a:off x="5731409" y="45432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18C48341-7878-4A70-BB06-AEDD03D52C51}"/>
              </a:ext>
            </a:extLst>
          </p:cNvPr>
          <p:cNvCxnSpPr>
            <a:cxnSpLocks/>
          </p:cNvCxnSpPr>
          <p:nvPr/>
        </p:nvCxnSpPr>
        <p:spPr>
          <a:xfrm>
            <a:off x="7103011" y="45601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5D7E125E-3ECB-48F9-A8EF-64837D2054F2}"/>
              </a:ext>
            </a:extLst>
          </p:cNvPr>
          <p:cNvCxnSpPr>
            <a:cxnSpLocks/>
          </p:cNvCxnSpPr>
          <p:nvPr/>
        </p:nvCxnSpPr>
        <p:spPr>
          <a:xfrm rot="16200000">
            <a:off x="6425675" y="38632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F49B3D8B-8A80-41D2-BD35-3E9D4B3B0137}"/>
              </a:ext>
            </a:extLst>
          </p:cNvPr>
          <p:cNvCxnSpPr>
            <a:cxnSpLocks/>
          </p:cNvCxnSpPr>
          <p:nvPr/>
        </p:nvCxnSpPr>
        <p:spPr>
          <a:xfrm rot="16200000">
            <a:off x="6425675" y="51974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A85B19A-E0FE-41F2-9E4B-4EBC6BE66831}"/>
              </a:ext>
            </a:extLst>
          </p:cNvPr>
          <p:cNvSpPr txBox="1"/>
          <p:nvPr/>
        </p:nvSpPr>
        <p:spPr>
          <a:xfrm>
            <a:off x="8000478" y="423265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291544-E492-4FB6-9CBA-942EDAFC00D4}"/>
              </a:ext>
            </a:extLst>
          </p:cNvPr>
          <p:cNvSpPr/>
          <p:nvPr/>
        </p:nvSpPr>
        <p:spPr>
          <a:xfrm>
            <a:off x="1384118" y="5842590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&lt;BOS&gt;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992275E-3573-402D-92BF-E5F98E66BF4A}"/>
              </a:ext>
            </a:extLst>
          </p:cNvPr>
          <p:cNvSpPr txBox="1"/>
          <p:nvPr/>
        </p:nvSpPr>
        <p:spPr>
          <a:xfrm>
            <a:off x="1604304" y="2061063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春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64732C-AB4F-489D-8F07-B3E2BB22AABC}"/>
              </a:ext>
            </a:extLst>
          </p:cNvPr>
          <p:cNvSpPr txBox="1"/>
          <p:nvPr/>
        </p:nvSpPr>
        <p:spPr>
          <a:xfrm>
            <a:off x="3916226" y="2069612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眠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1C40A7E-3209-42D2-A339-BCD9DA65EED3}"/>
              </a:ext>
            </a:extLst>
          </p:cNvPr>
          <p:cNvSpPr txBox="1"/>
          <p:nvPr/>
        </p:nvSpPr>
        <p:spPr>
          <a:xfrm>
            <a:off x="6215949" y="2084573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E53718C-FC15-4BE2-9BED-957753FCCF23}"/>
              </a:ext>
            </a:extLst>
          </p:cNvPr>
          <p:cNvSpPr txBox="1"/>
          <p:nvPr/>
        </p:nvSpPr>
        <p:spPr>
          <a:xfrm>
            <a:off x="3916226" y="5795372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春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50430AE-4D5A-424A-9267-4B740A5BAF40}"/>
              </a:ext>
            </a:extLst>
          </p:cNvPr>
          <p:cNvSpPr txBox="1"/>
          <p:nvPr/>
        </p:nvSpPr>
        <p:spPr>
          <a:xfrm>
            <a:off x="6236096" y="5800270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眠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92385D-F661-4ED7-AE26-1F3AE7C85087}"/>
              </a:ext>
            </a:extLst>
          </p:cNvPr>
          <p:cNvSpPr txBox="1"/>
          <p:nvPr/>
        </p:nvSpPr>
        <p:spPr>
          <a:xfrm>
            <a:off x="4271845" y="1345735"/>
            <a:ext cx="464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春眠不觉晓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箭號: 上-下雙向 5">
            <a:extLst>
              <a:ext uri="{FF2B5EF4-FFF2-40B4-BE49-F238E27FC236}">
                <a16:creationId xmlns:a16="http://schemas.microsoft.com/office/drawing/2014/main" id="{7A13A054-4626-4DE4-A513-0D52D31E0EEB}"/>
              </a:ext>
            </a:extLst>
          </p:cNvPr>
          <p:cNvSpPr/>
          <p:nvPr/>
        </p:nvSpPr>
        <p:spPr>
          <a:xfrm>
            <a:off x="1840822" y="2549471"/>
            <a:ext cx="284658" cy="567773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箭號: 上-下雙向 52">
            <a:extLst>
              <a:ext uri="{FF2B5EF4-FFF2-40B4-BE49-F238E27FC236}">
                <a16:creationId xmlns:a16="http://schemas.microsoft.com/office/drawing/2014/main" id="{51B50848-31FC-43A9-B1E7-52874FF0EE6A}"/>
              </a:ext>
            </a:extLst>
          </p:cNvPr>
          <p:cNvSpPr/>
          <p:nvPr/>
        </p:nvSpPr>
        <p:spPr>
          <a:xfrm>
            <a:off x="4141220" y="2541489"/>
            <a:ext cx="284658" cy="567773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箭號: 上-下雙向 79">
            <a:extLst>
              <a:ext uri="{FF2B5EF4-FFF2-40B4-BE49-F238E27FC236}">
                <a16:creationId xmlns:a16="http://schemas.microsoft.com/office/drawing/2014/main" id="{B96E7043-2FED-417E-87CE-8ADC29FE3FAC}"/>
              </a:ext>
            </a:extLst>
          </p:cNvPr>
          <p:cNvSpPr/>
          <p:nvPr/>
        </p:nvSpPr>
        <p:spPr>
          <a:xfrm>
            <a:off x="6453142" y="2548025"/>
            <a:ext cx="284658" cy="567773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  <p:bldP spid="46" grpId="0"/>
      <p:bldP spid="49" grpId="0"/>
      <p:bldP spid="50" grpId="0"/>
      <p:bldP spid="6" grpId="0" animBg="1"/>
      <p:bldP spid="53" grpId="0" animBg="1"/>
      <p:bldP spid="8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We don’t want to simply generate some random sentences.</a:t>
            </a:r>
          </a:p>
          <a:p>
            <a:r>
              <a:rPr lang="en-US" altLang="zh-TW" sz="2400" dirty="0"/>
              <a:t>Generate sentences based on conditions:</a:t>
            </a:r>
            <a:endParaRPr lang="zh-TW" altLang="en-US" sz="24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189217" y="2728019"/>
            <a:ext cx="3382783" cy="1331844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Given condition: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384313" y="2166242"/>
            <a:ext cx="347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Caption Generation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9097" y="4179983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Chat-bot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89217" y="4899064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condition: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90" y="5136705"/>
            <a:ext cx="408421" cy="6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3290111" y="4623693"/>
            <a:ext cx="1415602" cy="511860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“Hello”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24" y="2627907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24" y="4537923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5158175" y="2861784"/>
            <a:ext cx="2003314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 young girl is dancing.”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289452" y="4664162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“Hello. Nice to see you.”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1" grpId="0"/>
      <p:bldP spid="14" grpId="0" animBg="1"/>
      <p:bldP spid="17" grpId="0" animBg="1"/>
      <p:bldP spid="1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22" y="4206029"/>
            <a:ext cx="695325" cy="9239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Represent the input condition as a vector, and consider the vector as the input of RNN generator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438291" y="2216179"/>
            <a:ext cx="2355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 Generation</a:t>
            </a:r>
            <a:endParaRPr lang="zh-TW" altLang="en-US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522" y="4951080"/>
            <a:ext cx="1027902" cy="102790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352823" y="5122095"/>
            <a:ext cx="148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梯形 25"/>
          <p:cNvSpPr/>
          <p:nvPr/>
        </p:nvSpPr>
        <p:spPr>
          <a:xfrm>
            <a:off x="2334750" y="4041488"/>
            <a:ext cx="936787" cy="568009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68640" y="288829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>
            <a:cxnSpLocks/>
            <a:endCxn id="26" idx="2"/>
          </p:cNvCxnSpPr>
          <p:nvPr/>
        </p:nvCxnSpPr>
        <p:spPr>
          <a:xfrm flipH="1" flipV="1">
            <a:off x="2803144" y="4609497"/>
            <a:ext cx="0" cy="6642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</p:cNvCxnSpPr>
          <p:nvPr/>
        </p:nvCxnSpPr>
        <p:spPr>
          <a:xfrm flipV="1">
            <a:off x="2803144" y="3668377"/>
            <a:ext cx="0" cy="380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071801" y="3047176"/>
            <a:ext cx="148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vector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5909365" y="2347580"/>
            <a:ext cx="400110" cy="1413164"/>
            <a:chOff x="2730948" y="5157067"/>
            <a:chExt cx="400110" cy="1413164"/>
          </a:xfrm>
        </p:grpSpPr>
        <p:sp>
          <p:nvSpPr>
            <p:cNvPr id="46" name="矩形 45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 rot="5400000">
              <a:off x="2224421" y="5663594"/>
              <a:ext cx="1413164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897329" y="2360831"/>
            <a:ext cx="400110" cy="1413164"/>
            <a:chOff x="1448017" y="5157068"/>
            <a:chExt cx="400110" cy="1413164"/>
          </a:xfrm>
        </p:grpSpPr>
        <p:sp>
          <p:nvSpPr>
            <p:cNvPr id="49" name="矩形 4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 rot="5400000">
              <a:off x="941490" y="5663595"/>
              <a:ext cx="1413164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1" name="直線單箭頭接點 50"/>
          <p:cNvCxnSpPr/>
          <p:nvPr/>
        </p:nvCxnSpPr>
        <p:spPr>
          <a:xfrm flipV="1">
            <a:off x="5092950" y="381281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6092950" y="381281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4860374" y="4152610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860374" y="416123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5351007" y="447200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372952" y="447200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102"/>
          <p:cNvSpPr/>
          <p:nvPr/>
        </p:nvSpPr>
        <p:spPr>
          <a:xfrm>
            <a:off x="6368005" y="3154747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8001957" y="2347580"/>
            <a:ext cx="400110" cy="1413164"/>
            <a:chOff x="2730948" y="5157067"/>
            <a:chExt cx="400110" cy="1413164"/>
          </a:xfrm>
        </p:grpSpPr>
        <p:sp>
          <p:nvSpPr>
            <p:cNvPr id="77" name="矩形 76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 rot="5400000">
              <a:off x="2224421" y="5663594"/>
              <a:ext cx="1413164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(period)</a:t>
              </a:r>
              <a:endPara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9" name="直線單箭頭接點 78"/>
          <p:cNvCxnSpPr/>
          <p:nvPr/>
        </p:nvCxnSpPr>
        <p:spPr>
          <a:xfrm flipV="1">
            <a:off x="8185542" y="381281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7952966" y="416123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/>
          <p:cNvCxnSpPr/>
          <p:nvPr/>
        </p:nvCxnSpPr>
        <p:spPr>
          <a:xfrm>
            <a:off x="7474008" y="447200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6774829" y="4176859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863861" y="519955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5092950" y="476705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5878587" y="521252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 flipV="1">
            <a:off x="6107676" y="478002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7971179" y="521252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線單箭頭接點 88"/>
          <p:cNvCxnSpPr>
            <a:cxnSpLocks/>
          </p:cNvCxnSpPr>
          <p:nvPr/>
        </p:nvCxnSpPr>
        <p:spPr>
          <a:xfrm flipV="1">
            <a:off x="8200268" y="478002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787844" y="3783919"/>
            <a:ext cx="1026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&lt;BOS&gt;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手繪多邊形 102"/>
          <p:cNvSpPr/>
          <p:nvPr/>
        </p:nvSpPr>
        <p:spPr>
          <a:xfrm>
            <a:off x="5362768" y="3178885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4770507" y="2855224"/>
            <a:ext cx="68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5506714" y="2896064"/>
            <a:ext cx="123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woman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27" grpId="0" animBg="1"/>
      <p:bldP spid="40" grpId="0"/>
      <p:bldP spid="83" grpId="0" animBg="1"/>
      <p:bldP spid="86" grpId="0" animBg="1"/>
      <p:bldP spid="88" grpId="0" animBg="1"/>
      <p:bldP spid="9" grpId="0"/>
      <p:bldP spid="4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Represent the input condition as a vector, and consider the vector as the input of RNN generator</a:t>
            </a:r>
            <a:endParaRPr lang="zh-TW" altLang="en-US" sz="2400" dirty="0"/>
          </a:p>
          <a:p>
            <a:r>
              <a:rPr lang="en-US" altLang="zh-TW" sz="2400" dirty="0"/>
              <a:t>E.g. Machine translation / Chat-bot</a:t>
            </a:r>
            <a:endParaRPr lang="zh-TW" altLang="en-US" sz="2400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76552" y="442196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35476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05579" y="5425698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73358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23830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878317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习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4181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952432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器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96428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908033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1556518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1325303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4205935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3222359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266758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997887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2518929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982791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>
            <a:off x="3503833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058726" y="3261553"/>
            <a:ext cx="253944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of the whole sentences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067730" y="6184074"/>
            <a:ext cx="176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Jointly train</a:t>
            </a:r>
            <a:endParaRPr lang="en-US" altLang="zh-TW" sz="24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959209" y="3261553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917729" y="2448754"/>
            <a:ext cx="461665" cy="1413164"/>
            <a:chOff x="2700170" y="5157068"/>
            <a:chExt cx="461665" cy="1413164"/>
          </a:xfrm>
        </p:grpSpPr>
        <p:sp>
          <p:nvSpPr>
            <p:cNvPr id="61" name="矩形 6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5905693" y="2462005"/>
            <a:ext cx="461665" cy="1413164"/>
            <a:chOff x="1417239" y="5157069"/>
            <a:chExt cx="461665" cy="1413164"/>
          </a:xfrm>
        </p:grpSpPr>
        <p:sp>
          <p:nvSpPr>
            <p:cNvPr id="69" name="矩形 6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" name="直線單箭頭接點 70"/>
          <p:cNvCxnSpPr/>
          <p:nvPr/>
        </p:nvCxnSpPr>
        <p:spPr>
          <a:xfrm flipV="1">
            <a:off x="6132092" y="391399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132092" y="391399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899516" y="4253783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899516" y="426241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6390149" y="4573180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7412094" y="4573180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手繪多邊形 26"/>
          <p:cNvSpPr/>
          <p:nvPr/>
        </p:nvSpPr>
        <p:spPr>
          <a:xfrm>
            <a:off x="6378699" y="3255920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手繪多邊形 102"/>
          <p:cNvSpPr/>
          <p:nvPr/>
        </p:nvSpPr>
        <p:spPr>
          <a:xfrm>
            <a:off x="7407147" y="3255920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8" name="群組 87"/>
          <p:cNvGrpSpPr/>
          <p:nvPr/>
        </p:nvGrpSpPr>
        <p:grpSpPr>
          <a:xfrm>
            <a:off x="7947180" y="2461721"/>
            <a:ext cx="461665" cy="1413164"/>
            <a:chOff x="2700170" y="5157068"/>
            <a:chExt cx="461665" cy="1413164"/>
          </a:xfrm>
        </p:grpSpPr>
        <p:sp>
          <p:nvSpPr>
            <p:cNvPr id="89" name="矩形 88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1" name="直線單箭頭接點 90"/>
          <p:cNvCxnSpPr/>
          <p:nvPr/>
        </p:nvCxnSpPr>
        <p:spPr>
          <a:xfrm flipV="1">
            <a:off x="8161543" y="392695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7928967" y="427537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903003" y="530073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132092" y="486822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6917729" y="531369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7146818" y="488119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947180" y="532666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線單箭頭接點 109"/>
          <p:cNvCxnSpPr>
            <a:cxnSpLocks/>
          </p:cNvCxnSpPr>
          <p:nvPr/>
        </p:nvCxnSpPr>
        <p:spPr>
          <a:xfrm flipV="1">
            <a:off x="8176269" y="489416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199816" y="409761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號: 向右 6"/>
          <p:cNvSpPr/>
          <p:nvPr/>
        </p:nvSpPr>
        <p:spPr>
          <a:xfrm>
            <a:off x="3577479" y="3479600"/>
            <a:ext cx="406337" cy="426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01215" y="612466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103359" y="612466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55" idx="3"/>
          </p:cNvCxnSpPr>
          <p:nvPr/>
        </p:nvCxnSpPr>
        <p:spPr>
          <a:xfrm flipV="1">
            <a:off x="5835435" y="6414906"/>
            <a:ext cx="5273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cxnSpLocks/>
          </p:cNvCxnSpPr>
          <p:nvPr/>
        </p:nvCxnSpPr>
        <p:spPr>
          <a:xfrm flipH="1" flipV="1">
            <a:off x="3536108" y="6414906"/>
            <a:ext cx="5273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9000" y="3154017"/>
            <a:ext cx="3784600" cy="3022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714056" y="2337251"/>
            <a:ext cx="2819594" cy="3849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52759" y="1399594"/>
            <a:ext cx="253357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Sequence-to-sequence learning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5441826" y="2942011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443524" y="2916989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487945" y="2972534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(period)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9" grpId="0" animBg="1"/>
      <p:bldP spid="42" grpId="0" animBg="1"/>
      <p:bldP spid="22" grpId="0"/>
      <p:bldP spid="47" grpId="0"/>
      <p:bldP spid="40" grpId="0" animBg="1"/>
      <p:bldP spid="45" grpId="0"/>
      <p:bldP spid="41" grpId="0" animBg="1"/>
      <p:bldP spid="46" grpId="0"/>
      <p:bldP spid="65" grpId="0" animBg="1"/>
      <p:bldP spid="67" grpId="0" animBg="1"/>
      <p:bldP spid="16" grpId="0" animBg="1"/>
      <p:bldP spid="55" grpId="0"/>
      <p:bldP spid="59" grpId="0" animBg="1"/>
      <p:bldP spid="105" grpId="0" animBg="1"/>
      <p:bldP spid="107" grpId="0" animBg="1"/>
      <p:bldP spid="109" grpId="0" animBg="1"/>
      <p:bldP spid="7" grpId="0" animBg="1"/>
      <p:bldP spid="10" grpId="0"/>
      <p:bldP spid="112" grpId="0"/>
      <p:bldP spid="18" grpId="0" animBg="1"/>
      <p:bldP spid="114" grpId="0" animBg="1"/>
      <p:bldP spid="19" grpId="0" animBg="1"/>
      <p:bldP spid="77" grpId="0"/>
      <p:bldP spid="79" grpId="0"/>
      <p:bldP spid="8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Conditional Generation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92486" y="3543733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51410" y="354373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21513" y="4547467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89292" y="453535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9764" y="463488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894251" y="463488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习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50115" y="453535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968366" y="463488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器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012362" y="453535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923967" y="463488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1572452" y="3917319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1341237" y="4181913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4221869" y="4181913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3238293" y="4181913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282692" y="4181913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013821" y="354373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2534863" y="3917319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998725" y="354373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>
            <a:off x="3519767" y="3917319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群組 59"/>
          <p:cNvGrpSpPr/>
          <p:nvPr/>
        </p:nvGrpSpPr>
        <p:grpSpPr>
          <a:xfrm>
            <a:off x="6927153" y="1587697"/>
            <a:ext cx="461665" cy="1413164"/>
            <a:chOff x="2700170" y="5157068"/>
            <a:chExt cx="461665" cy="1413164"/>
          </a:xfrm>
        </p:grpSpPr>
        <p:sp>
          <p:nvSpPr>
            <p:cNvPr id="61" name="矩形 6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5915117" y="1600948"/>
            <a:ext cx="461665" cy="1413164"/>
            <a:chOff x="1417239" y="5157069"/>
            <a:chExt cx="461665" cy="1413164"/>
          </a:xfrm>
        </p:grpSpPr>
        <p:sp>
          <p:nvSpPr>
            <p:cNvPr id="69" name="矩形 6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" name="直線單箭頭接點 70"/>
          <p:cNvCxnSpPr/>
          <p:nvPr/>
        </p:nvCxnSpPr>
        <p:spPr>
          <a:xfrm flipV="1">
            <a:off x="6141516" y="30529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141516" y="30529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908940" y="339272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908940" y="340135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手繪多邊形 26"/>
          <p:cNvSpPr/>
          <p:nvPr/>
        </p:nvSpPr>
        <p:spPr>
          <a:xfrm>
            <a:off x="6388123" y="2394863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手繪多邊形 102"/>
          <p:cNvSpPr/>
          <p:nvPr/>
        </p:nvSpPr>
        <p:spPr>
          <a:xfrm>
            <a:off x="7416571" y="2394863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8" name="群組 87"/>
          <p:cNvGrpSpPr/>
          <p:nvPr/>
        </p:nvGrpSpPr>
        <p:grpSpPr>
          <a:xfrm>
            <a:off x="7956604" y="1600664"/>
            <a:ext cx="461665" cy="1413164"/>
            <a:chOff x="2700170" y="5157068"/>
            <a:chExt cx="461665" cy="1413164"/>
          </a:xfrm>
        </p:grpSpPr>
        <p:sp>
          <p:nvSpPr>
            <p:cNvPr id="89" name="矩形 88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1" name="直線單箭頭接點 90"/>
          <p:cNvCxnSpPr/>
          <p:nvPr/>
        </p:nvCxnSpPr>
        <p:spPr>
          <a:xfrm flipV="1">
            <a:off x="8170967" y="306590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7938391" y="341432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101431" y="5311768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5451250" y="2080954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452948" y="2055932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497369" y="2111477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(period)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3BA883D-FB8E-4658-A6D7-E67D4C4D4728}"/>
              </a:ext>
            </a:extLst>
          </p:cNvPr>
          <p:cNvSpPr txBox="1"/>
          <p:nvPr/>
        </p:nvSpPr>
        <p:spPr>
          <a:xfrm>
            <a:off x="1772007" y="5265304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19A5FFBF-6AA3-4A55-B13C-DE7AE8A00FC4}"/>
                  </a:ext>
                </a:extLst>
              </p:cNvPr>
              <p:cNvSpPr txBox="1"/>
              <p:nvPr/>
            </p:nvSpPr>
            <p:spPr>
              <a:xfrm>
                <a:off x="4110146" y="3162734"/>
                <a:ext cx="3061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19A5FFBF-6AA3-4A55-B13C-DE7AE8A0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46" y="3162734"/>
                <a:ext cx="306199" cy="369332"/>
              </a:xfrm>
              <a:prstGeom prst="rect">
                <a:avLst/>
              </a:prstGeom>
              <a:blipFill>
                <a:blip r:embed="rId3"/>
                <a:stretch>
                  <a:fillRect l="-36000" r="-24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680FE578-6622-4F8C-B47E-5417D8AF5557}"/>
                  </a:ext>
                </a:extLst>
              </p:cNvPr>
              <p:cNvSpPr txBox="1"/>
              <p:nvPr/>
            </p:nvSpPr>
            <p:spPr>
              <a:xfrm>
                <a:off x="3123587" y="3174400"/>
                <a:ext cx="3061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680FE578-6622-4F8C-B47E-5417D8AF5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87" y="3174400"/>
                <a:ext cx="306199" cy="369332"/>
              </a:xfrm>
              <a:prstGeom prst="rect">
                <a:avLst/>
              </a:prstGeom>
              <a:blipFill>
                <a:blip r:embed="rId4"/>
                <a:stretch>
                  <a:fillRect l="-35294" r="-2156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64AE8BE1-6816-4679-B762-D0F2BFB0DC99}"/>
                  </a:ext>
                </a:extLst>
              </p:cNvPr>
              <p:cNvSpPr txBox="1"/>
              <p:nvPr/>
            </p:nvSpPr>
            <p:spPr>
              <a:xfrm>
                <a:off x="2161176" y="3174400"/>
                <a:ext cx="3061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64AE8BE1-6816-4679-B762-D0F2BFB0D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176" y="3174400"/>
                <a:ext cx="306199" cy="369332"/>
              </a:xfrm>
              <a:prstGeom prst="rect">
                <a:avLst/>
              </a:prstGeom>
              <a:blipFill>
                <a:blip r:embed="rId5"/>
                <a:stretch>
                  <a:fillRect l="-36000" r="-24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EBC54A4C-5776-497B-938A-D24ECE7FBFE8}"/>
                  </a:ext>
                </a:extLst>
              </p:cNvPr>
              <p:cNvSpPr txBox="1"/>
              <p:nvPr/>
            </p:nvSpPr>
            <p:spPr>
              <a:xfrm>
                <a:off x="1227702" y="3183252"/>
                <a:ext cx="3061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EBC54A4C-5776-497B-938A-D24ECE7FB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02" y="3183252"/>
                <a:ext cx="306199" cy="369332"/>
              </a:xfrm>
              <a:prstGeom prst="rect">
                <a:avLst/>
              </a:prstGeom>
              <a:blipFill>
                <a:blip r:embed="rId6"/>
                <a:stretch>
                  <a:fillRect l="-35294" r="-1960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右大括弧 101">
            <a:extLst>
              <a:ext uri="{FF2B5EF4-FFF2-40B4-BE49-F238E27FC236}">
                <a16:creationId xmlns:a16="http://schemas.microsoft.com/office/drawing/2014/main" id="{5ECC9C95-F599-4E18-86F0-C60F80DE510A}"/>
              </a:ext>
            </a:extLst>
          </p:cNvPr>
          <p:cNvSpPr/>
          <p:nvPr/>
        </p:nvSpPr>
        <p:spPr>
          <a:xfrm rot="16200000" flipV="1">
            <a:off x="1653972" y="2312147"/>
            <a:ext cx="314282" cy="1445249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右大括弧 102">
            <a:extLst>
              <a:ext uri="{FF2B5EF4-FFF2-40B4-BE49-F238E27FC236}">
                <a16:creationId xmlns:a16="http://schemas.microsoft.com/office/drawing/2014/main" id="{5498F6B7-4662-47F6-958C-BDFE1333A877}"/>
              </a:ext>
            </a:extLst>
          </p:cNvPr>
          <p:cNvSpPr/>
          <p:nvPr/>
        </p:nvSpPr>
        <p:spPr>
          <a:xfrm rot="16200000" flipV="1">
            <a:off x="3552661" y="2318822"/>
            <a:ext cx="314282" cy="1445249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D71AEEF2-B79E-4B84-BF8A-BE672C83B157}"/>
              </a:ext>
            </a:extLst>
          </p:cNvPr>
          <p:cNvCxnSpPr/>
          <p:nvPr/>
        </p:nvCxnSpPr>
        <p:spPr>
          <a:xfrm>
            <a:off x="6394478" y="36518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F1EBB877-7EDA-40C0-9F48-02AD051D8FC4}"/>
              </a:ext>
            </a:extLst>
          </p:cNvPr>
          <p:cNvCxnSpPr/>
          <p:nvPr/>
        </p:nvCxnSpPr>
        <p:spPr>
          <a:xfrm>
            <a:off x="7416423" y="36518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D8F36760-6077-4391-824C-F408A7985660}"/>
              </a:ext>
            </a:extLst>
          </p:cNvPr>
          <p:cNvSpPr/>
          <p:nvPr/>
        </p:nvSpPr>
        <p:spPr>
          <a:xfrm>
            <a:off x="5907332" y="443841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FC83E013-539F-42E5-A7E0-6D69325C5026}"/>
              </a:ext>
            </a:extLst>
          </p:cNvPr>
          <p:cNvCxnSpPr>
            <a:cxnSpLocks/>
          </p:cNvCxnSpPr>
          <p:nvPr/>
        </p:nvCxnSpPr>
        <p:spPr>
          <a:xfrm flipV="1">
            <a:off x="6136421" y="4005907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A65A3738-5C70-4BC8-9E01-35C9586952D7}"/>
              </a:ext>
            </a:extLst>
          </p:cNvPr>
          <p:cNvSpPr/>
          <p:nvPr/>
        </p:nvSpPr>
        <p:spPr>
          <a:xfrm>
            <a:off x="6922058" y="445137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4FE1E52C-A999-4FCE-8D3A-AA761A484B40}"/>
              </a:ext>
            </a:extLst>
          </p:cNvPr>
          <p:cNvCxnSpPr>
            <a:cxnSpLocks/>
          </p:cNvCxnSpPr>
          <p:nvPr/>
        </p:nvCxnSpPr>
        <p:spPr>
          <a:xfrm flipV="1">
            <a:off x="7151147" y="401887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116C125D-F5CD-48EC-ABC9-71A87ED31412}"/>
              </a:ext>
            </a:extLst>
          </p:cNvPr>
          <p:cNvSpPr/>
          <p:nvPr/>
        </p:nvSpPr>
        <p:spPr>
          <a:xfrm>
            <a:off x="7951509" y="4464345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2E41403D-AFC8-4C85-8936-4F39E418CDFC}"/>
              </a:ext>
            </a:extLst>
          </p:cNvPr>
          <p:cNvCxnSpPr>
            <a:cxnSpLocks/>
          </p:cNvCxnSpPr>
          <p:nvPr/>
        </p:nvCxnSpPr>
        <p:spPr>
          <a:xfrm flipV="1">
            <a:off x="8180598" y="4031841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AC0A06DD-4A52-4361-B32C-A148786A9047}"/>
                  </a:ext>
                </a:extLst>
              </p:cNvPr>
              <p:cNvSpPr txBox="1"/>
              <p:nvPr/>
            </p:nvSpPr>
            <p:spPr>
              <a:xfrm>
                <a:off x="5975118" y="4668805"/>
                <a:ext cx="3690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AC0A06DD-4A52-4361-B32C-A148786A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8" y="4668805"/>
                <a:ext cx="369012" cy="369332"/>
              </a:xfrm>
              <a:prstGeom prst="rect">
                <a:avLst/>
              </a:prstGeom>
              <a:blipFill>
                <a:blip r:embed="rId7"/>
                <a:stretch>
                  <a:fillRect l="-9836" r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17263880-2D03-47F1-ACE1-5A81534507BF}"/>
                  </a:ext>
                </a:extLst>
              </p:cNvPr>
              <p:cNvSpPr txBox="1"/>
              <p:nvPr/>
            </p:nvSpPr>
            <p:spPr>
              <a:xfrm>
                <a:off x="6981542" y="4668805"/>
                <a:ext cx="3676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17263880-2D03-47F1-ACE1-5A815345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542" y="4668805"/>
                <a:ext cx="367601" cy="369332"/>
              </a:xfrm>
              <a:prstGeom prst="rect">
                <a:avLst/>
              </a:prstGeom>
              <a:blipFill>
                <a:blip r:embed="rId8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2ED298CE-6A08-4029-8132-5CBBACE833AD}"/>
                  </a:ext>
                </a:extLst>
              </p:cNvPr>
              <p:cNvSpPr txBox="1"/>
              <p:nvPr/>
            </p:nvSpPr>
            <p:spPr>
              <a:xfrm>
                <a:off x="7978932" y="4665314"/>
                <a:ext cx="3676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2ED298CE-6A08-4029-8132-5CBBACE83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932" y="4665314"/>
                <a:ext cx="367601" cy="369332"/>
              </a:xfrm>
              <a:prstGeom prst="rect">
                <a:avLst/>
              </a:prstGeom>
              <a:blipFill>
                <a:blip r:embed="rId9"/>
                <a:stretch>
                  <a:fillRect l="-11667"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矩形 123">
            <a:extLst>
              <a:ext uri="{FF2B5EF4-FFF2-40B4-BE49-F238E27FC236}">
                <a16:creationId xmlns:a16="http://schemas.microsoft.com/office/drawing/2014/main" id="{A3222ED5-00CE-4D6E-BCC7-955360820AD3}"/>
              </a:ext>
            </a:extLst>
          </p:cNvPr>
          <p:cNvSpPr/>
          <p:nvPr/>
        </p:nvSpPr>
        <p:spPr>
          <a:xfrm>
            <a:off x="1572452" y="186988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10FED9FD-F8C5-4C63-B111-6EA0E1FF3352}"/>
                  </a:ext>
                </a:extLst>
              </p:cNvPr>
              <p:cNvSpPr txBox="1"/>
              <p:nvPr/>
            </p:nvSpPr>
            <p:spPr>
              <a:xfrm>
                <a:off x="1640238" y="2100280"/>
                <a:ext cx="3690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10FED9FD-F8C5-4C63-B111-6EA0E1FF3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238" y="2100280"/>
                <a:ext cx="369012" cy="369332"/>
              </a:xfrm>
              <a:prstGeom prst="rect">
                <a:avLst/>
              </a:prstGeom>
              <a:blipFill>
                <a:blip r:embed="rId10"/>
                <a:stretch>
                  <a:fillRect l="-9836" r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矩形 125">
            <a:extLst>
              <a:ext uri="{FF2B5EF4-FFF2-40B4-BE49-F238E27FC236}">
                <a16:creationId xmlns:a16="http://schemas.microsoft.com/office/drawing/2014/main" id="{963D062A-E0FD-4DC9-A2BB-0A0D33345DEA}"/>
              </a:ext>
            </a:extLst>
          </p:cNvPr>
          <p:cNvSpPr/>
          <p:nvPr/>
        </p:nvSpPr>
        <p:spPr>
          <a:xfrm>
            <a:off x="3487520" y="191808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EC5DD3D-80FA-488B-8C7A-4C324CC2F345}"/>
                  </a:ext>
                </a:extLst>
              </p:cNvPr>
              <p:cNvSpPr txBox="1"/>
              <p:nvPr/>
            </p:nvSpPr>
            <p:spPr>
              <a:xfrm>
                <a:off x="3547004" y="2135513"/>
                <a:ext cx="3676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EC5DD3D-80FA-488B-8C7A-4C324CC2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004" y="2135513"/>
                <a:ext cx="367601" cy="369332"/>
              </a:xfrm>
              <a:prstGeom prst="rect">
                <a:avLst/>
              </a:prstGeom>
              <a:blipFill>
                <a:blip r:embed="rId11"/>
                <a:stretch>
                  <a:fillRect l="-11667"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  <p:bldP spid="100" grpId="0"/>
      <p:bldP spid="101" grpId="0"/>
      <p:bldP spid="102" grpId="0" animBg="1"/>
      <p:bldP spid="103" grpId="0" animBg="1"/>
      <p:bldP spid="115" grpId="0" animBg="1"/>
      <p:bldP spid="117" grpId="0" animBg="1"/>
      <p:bldP spid="119" grpId="0" animBg="1"/>
      <p:bldP spid="121" grpId="0"/>
      <p:bldP spid="122" grpId="0"/>
      <p:bldP spid="123" grpId="0"/>
      <p:bldP spid="124" grpId="0" animBg="1"/>
      <p:bldP spid="125" grpId="0"/>
      <p:bldP spid="126" grpId="0" animBg="1"/>
      <p:bldP spid="12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Attention-based model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4588350" y="3146905"/>
            <a:ext cx="474341" cy="605814"/>
            <a:chOff x="4412633" y="3044001"/>
            <a:chExt cx="474341" cy="605814"/>
          </a:xfrm>
        </p:grpSpPr>
        <p:sp>
          <p:nvSpPr>
            <p:cNvPr id="25" name="矩形 2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290" r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929496" y="4536440"/>
            <a:ext cx="3541193" cy="1659556"/>
            <a:chOff x="929496" y="4922939"/>
            <a:chExt cx="3541193" cy="1659556"/>
          </a:xfrm>
        </p:grpSpPr>
        <p:sp>
          <p:nvSpPr>
            <p:cNvPr id="4" name="矩形 3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习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器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8750" r="-4688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矩形 31"/>
          <p:cNvSpPr/>
          <p:nvPr/>
        </p:nvSpPr>
        <p:spPr>
          <a:xfrm>
            <a:off x="675787" y="3160500"/>
            <a:ext cx="1110362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025330" y="2199899"/>
                <a:ext cx="41261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30" y="2199899"/>
                <a:ext cx="412612" cy="375872"/>
              </a:xfrm>
              <a:prstGeom prst="rect">
                <a:avLst/>
              </a:prstGeom>
              <a:blipFill>
                <a:blip r:embed="rId8"/>
                <a:stretch>
                  <a:fillRect l="-8824" r="-4412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>
            <a:stCxn id="4" idx="0"/>
            <a:endCxn id="32" idx="2"/>
          </p:cNvCxnSpPr>
          <p:nvPr/>
        </p:nvCxnSpPr>
        <p:spPr>
          <a:xfrm flipH="1" flipV="1">
            <a:off x="1230968" y="3714925"/>
            <a:ext cx="11110" cy="827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5" idx="1"/>
            <a:endCxn id="32" idx="3"/>
          </p:cNvCxnSpPr>
          <p:nvPr/>
        </p:nvCxnSpPr>
        <p:spPr>
          <a:xfrm flipH="1" flipV="1">
            <a:off x="1786149" y="3437713"/>
            <a:ext cx="2802201" cy="12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216454" y="2648716"/>
            <a:ext cx="0" cy="48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339130" y="3941648"/>
            <a:ext cx="304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of z and h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39424" y="4852254"/>
            <a:ext cx="365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NN whose input is z and h, output a scalar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339130" y="5866829"/>
                <a:ext cx="3041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𝑊𝑧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130" y="5866829"/>
                <a:ext cx="3041650" cy="461665"/>
              </a:xfrm>
              <a:prstGeom prst="rect">
                <a:avLst/>
              </a:prstGeom>
              <a:blipFill>
                <a:blip r:embed="rId9"/>
                <a:stretch>
                  <a:fillRect l="-2806" t="-526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5170493" y="3338924"/>
            <a:ext cx="283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by yourself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730386" y="2625408"/>
            <a:ext cx="2784964" cy="554425"/>
            <a:chOff x="5508295" y="2279830"/>
            <a:chExt cx="2784964" cy="554425"/>
          </a:xfrm>
        </p:grpSpPr>
        <p:sp>
          <p:nvSpPr>
            <p:cNvPr id="42" name="文字方塊 41"/>
            <p:cNvSpPr txBox="1"/>
            <p:nvPr/>
          </p:nvSpPr>
          <p:spPr>
            <a:xfrm>
              <a:off x="5508295" y="2307553"/>
              <a:ext cx="278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is                     ? 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665453" y="2279830"/>
              <a:ext cx="1110362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5406278" y="814722"/>
            <a:ext cx="2170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Jointly learned with other part of the network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7598379" y="500195"/>
            <a:ext cx="1020179" cy="1877862"/>
            <a:chOff x="7418531" y="1887326"/>
            <a:chExt cx="1020179" cy="1877862"/>
          </a:xfrm>
        </p:grpSpPr>
        <p:sp>
          <p:nvSpPr>
            <p:cNvPr id="49" name="矩形 48"/>
            <p:cNvSpPr/>
            <p:nvPr/>
          </p:nvSpPr>
          <p:spPr>
            <a:xfrm>
              <a:off x="7418531" y="2536299"/>
              <a:ext cx="1020179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7572682" y="3395856"/>
                  <a:ext cx="2537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82" y="3395856"/>
                  <a:ext cx="253724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9268" r="-2682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8110365" y="3359305"/>
                  <a:ext cx="23128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365" y="3359305"/>
                  <a:ext cx="23128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8421"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7797334" y="1887326"/>
                  <a:ext cx="2705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字方塊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334" y="1887326"/>
                  <a:ext cx="27058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909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線單箭頭接點 52"/>
            <p:cNvCxnSpPr/>
            <p:nvPr/>
          </p:nvCxnSpPr>
          <p:spPr>
            <a:xfrm flipV="1">
              <a:off x="7695536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V="1">
              <a:off x="8194857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flipV="1">
              <a:off x="7928620" y="2300354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092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3" grpId="0"/>
      <p:bldP spid="44" grpId="0"/>
      <p:bldP spid="45" grpId="0"/>
      <p:bldP spid="46" grpId="0"/>
      <p:bldP spid="4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Attention-based model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86613" y="4198453"/>
                <a:ext cx="41261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198453"/>
                <a:ext cx="412612" cy="375872"/>
              </a:xfrm>
              <a:prstGeom prst="rect">
                <a:avLst/>
              </a:prstGeom>
              <a:blipFill>
                <a:blip r:embed="rId3"/>
                <a:stretch>
                  <a:fillRect l="-8824" r="-4412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024119" y="4197683"/>
                <a:ext cx="419217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197683"/>
                <a:ext cx="419217" cy="376642"/>
              </a:xfrm>
              <a:prstGeom prst="rect">
                <a:avLst/>
              </a:prstGeom>
              <a:blipFill>
                <a:blip r:embed="rId4"/>
                <a:stretch>
                  <a:fillRect l="-7246" r="-5797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3006712" y="4195823"/>
                <a:ext cx="419217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195823"/>
                <a:ext cx="419217" cy="378502"/>
              </a:xfrm>
              <a:prstGeom prst="rect">
                <a:avLst/>
              </a:prstGeom>
              <a:blipFill>
                <a:blip r:embed="rId5"/>
                <a:stretch>
                  <a:fillRect l="-7246" r="-5797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989305" y="4199222"/>
                <a:ext cx="419217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199222"/>
                <a:ext cx="419217" cy="375103"/>
              </a:xfrm>
              <a:prstGeom prst="rect">
                <a:avLst/>
              </a:prstGeom>
              <a:blipFill>
                <a:blip r:embed="rId6"/>
                <a:stretch>
                  <a:fillRect l="-7246" r="-5797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399769" y="2038367"/>
            <a:ext cx="2681028" cy="1101072"/>
            <a:chOff x="1399769" y="2340031"/>
            <a:chExt cx="2681028" cy="1101072"/>
          </a:xfrm>
        </p:grpSpPr>
        <p:sp>
          <p:nvSpPr>
            <p:cNvPr id="51" name="矩形 50"/>
            <p:cNvSpPr/>
            <p:nvPr/>
          </p:nvSpPr>
          <p:spPr>
            <a:xfrm>
              <a:off x="1720081" y="2340031"/>
              <a:ext cx="465153" cy="60581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1821883" y="2456866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883" y="2456866"/>
                  <a:ext cx="37561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475" r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單箭頭接點 36"/>
            <p:cNvCxnSpPr>
              <a:endCxn id="51" idx="2"/>
            </p:cNvCxnSpPr>
            <p:nvPr/>
          </p:nvCxnSpPr>
          <p:spPr>
            <a:xfrm flipV="1">
              <a:off x="1399769" y="2945845"/>
              <a:ext cx="552889" cy="4552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02254" cy="3997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1153952" cy="4279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128139" cy="495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5941115" y="3026540"/>
            <a:ext cx="467736" cy="605814"/>
            <a:chOff x="4412633" y="3044001"/>
            <a:chExt cx="467736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4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文字方塊 63"/>
          <p:cNvSpPr txBox="1"/>
          <p:nvPr/>
        </p:nvSpPr>
        <p:spPr>
          <a:xfrm>
            <a:off x="6437537" y="4111676"/>
            <a:ext cx="224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input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430208" y="4920359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4920359"/>
                <a:ext cx="1829796" cy="8943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群組 65"/>
          <p:cNvGrpSpPr/>
          <p:nvPr/>
        </p:nvGrpSpPr>
        <p:grpSpPr>
          <a:xfrm>
            <a:off x="5941115" y="1283528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493146" y="2937755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519861" y="294426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2501723" y="2963018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537761" y="2952970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844769" y="5796908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5796908"/>
                <a:ext cx="2186561" cy="369332"/>
              </a:xfrm>
              <a:prstGeom prst="rect">
                <a:avLst/>
              </a:prstGeom>
              <a:blipFill>
                <a:blip r:embed="rId10"/>
                <a:stretch>
                  <a:fillRect l="-1117" r="-111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群組 82"/>
          <p:cNvGrpSpPr/>
          <p:nvPr/>
        </p:nvGrpSpPr>
        <p:grpSpPr>
          <a:xfrm>
            <a:off x="5097190" y="3026540"/>
            <a:ext cx="474341" cy="605814"/>
            <a:chOff x="4412633" y="3044001"/>
            <a:chExt cx="474341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9524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/>
          <p:cNvSpPr/>
          <p:nvPr/>
        </p:nvSpPr>
        <p:spPr>
          <a:xfrm>
            <a:off x="986887" y="3632354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918377" y="397517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092007"/>
                <a:ext cx="37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092007"/>
                <a:ext cx="375616" cy="369332"/>
              </a:xfrm>
              <a:prstGeom prst="rect">
                <a:avLst/>
              </a:prstGeom>
              <a:blipFill>
                <a:blip r:embed="rId12"/>
                <a:stretch>
                  <a:fillRect l="-11475" r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992620" y="2995363"/>
                <a:ext cx="41261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2995363"/>
                <a:ext cx="412612" cy="375872"/>
              </a:xfrm>
              <a:prstGeom prst="rect">
                <a:avLst/>
              </a:prstGeom>
              <a:blipFill>
                <a:blip r:embed="rId13"/>
                <a:stretch>
                  <a:fillRect l="-10294" t="-12903" r="-47059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2008225" y="2995363"/>
                <a:ext cx="419217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2995363"/>
                <a:ext cx="419217" cy="376642"/>
              </a:xfrm>
              <a:prstGeom prst="rect">
                <a:avLst/>
              </a:prstGeom>
              <a:blipFill>
                <a:blip r:embed="rId14"/>
                <a:stretch>
                  <a:fillRect l="-7246" t="-11290" r="-50725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3010465" y="2995363"/>
                <a:ext cx="419217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2995363"/>
                <a:ext cx="419217" cy="378502"/>
              </a:xfrm>
              <a:prstGeom prst="rect">
                <a:avLst/>
              </a:prstGeom>
              <a:blipFill>
                <a:blip r:embed="rId15"/>
                <a:stretch>
                  <a:fillRect l="-8696" t="-11290" r="-49275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4054341" y="2995363"/>
                <a:ext cx="419217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2995363"/>
                <a:ext cx="419217" cy="375103"/>
              </a:xfrm>
              <a:prstGeom prst="rect">
                <a:avLst/>
              </a:prstGeom>
              <a:blipFill>
                <a:blip r:embed="rId16"/>
                <a:stretch>
                  <a:fillRect l="-7246" t="-12903" r="-50725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/>
          <p:nvPr/>
        </p:nvCxnSpPr>
        <p:spPr>
          <a:xfrm flipV="1">
            <a:off x="1242078" y="4022805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 flipV="1">
            <a:off x="2182601" y="4022805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V="1">
            <a:off x="3176057" y="4022805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 flipV="1">
            <a:off x="4150060" y="4022805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V="1">
            <a:off x="1242078" y="3399000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 flipV="1">
            <a:off x="2182601" y="3399000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3176057" y="3399000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150060" y="3399000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731479" y="2047005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931428" y="398014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直線單箭頭接點 119"/>
          <p:cNvCxnSpPr/>
          <p:nvPr/>
        </p:nvCxnSpPr>
        <p:spPr>
          <a:xfrm flipV="1">
            <a:off x="6171948" y="271805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63235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20680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29496" y="4621275"/>
            <a:ext cx="3541193" cy="1659556"/>
            <a:chOff x="929496" y="4922939"/>
            <a:chExt cx="3541193" cy="1659556"/>
          </a:xfrm>
        </p:grpSpPr>
        <p:sp>
          <p:nvSpPr>
            <p:cNvPr id="87" name="矩形 86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习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器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線單箭頭接點 124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線單箭頭接點 13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3" name="直線單箭頭接點 13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33"/>
                <p:cNvSpPr txBox="1"/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4" name="文字方塊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4688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/>
                <p:cNvSpPr txBox="1"/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5" name="文字方塊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/>
                <p:cNvSpPr txBox="1"/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6" name="文字方塊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/>
                <p:cNvSpPr txBox="1"/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7" name="文字方塊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13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1" grpId="0"/>
      <p:bldP spid="72" grpId="0"/>
      <p:bldP spid="73" grpId="0"/>
      <p:bldP spid="88" grpId="0" animBg="1"/>
      <p:bldP spid="89" grpId="0" animBg="1"/>
      <p:bldP spid="90" grpId="0"/>
      <p:bldP spid="95" grpId="0"/>
      <p:bldP spid="99" grpId="0"/>
      <p:bldP spid="100" grpId="0"/>
      <p:bldP spid="101" grpId="0"/>
      <p:bldP spid="111" grpId="0" animBg="1"/>
      <p:bldP spid="1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Attention-based model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59968" y="3064253"/>
            <a:ext cx="467736" cy="605814"/>
            <a:chOff x="4412633" y="3044001"/>
            <a:chExt cx="467736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475" r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59968" y="1321241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116043" y="3064253"/>
            <a:ext cx="474341" cy="605814"/>
            <a:chOff x="4412633" y="3044001"/>
            <a:chExt cx="474341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524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37230" y="401288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39032" y="4129720"/>
                <a:ext cx="37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032" y="4129720"/>
                <a:ext cx="375616" cy="369332"/>
              </a:xfrm>
              <a:prstGeom prst="rect">
                <a:avLst/>
              </a:prstGeom>
              <a:blipFill>
                <a:blip r:embed="rId5"/>
                <a:stretch>
                  <a:fillRect l="-11475" r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 90"/>
          <p:cNvSpPr/>
          <p:nvPr/>
        </p:nvSpPr>
        <p:spPr>
          <a:xfrm>
            <a:off x="992599" y="3328235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4" name="直線單箭頭接點 113"/>
          <p:cNvCxnSpPr/>
          <p:nvPr/>
        </p:nvCxnSpPr>
        <p:spPr>
          <a:xfrm flipV="1">
            <a:off x="1249821" y="3882660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1498881" y="3050157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6190801" y="2755769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90801" y="3670067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90036" y="3244517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1307765" y="2667399"/>
                <a:ext cx="41261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5" y="2667399"/>
                <a:ext cx="412612" cy="372859"/>
              </a:xfrm>
              <a:prstGeom prst="rect">
                <a:avLst/>
              </a:prstGeom>
              <a:blipFill>
                <a:blip r:embed="rId6"/>
                <a:stretch>
                  <a:fillRect l="-10448" r="-5970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手繪多邊形 30"/>
          <p:cNvSpPr/>
          <p:nvPr/>
        </p:nvSpPr>
        <p:spPr>
          <a:xfrm>
            <a:off x="1650705" y="3675003"/>
            <a:ext cx="4359138" cy="555199"/>
          </a:xfrm>
          <a:custGeom>
            <a:avLst/>
            <a:gdLst>
              <a:gd name="connsiteX0" fmla="*/ 4276579 w 4276579"/>
              <a:gd name="connsiteY0" fmla="*/ 0 h 555199"/>
              <a:gd name="connsiteX1" fmla="*/ 2546253 w 4276579"/>
              <a:gd name="connsiteY1" fmla="*/ 548640 h 555199"/>
              <a:gd name="connsiteX2" fmla="*/ 0 w 4276579"/>
              <a:gd name="connsiteY2" fmla="*/ 253218 h 55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6579" h="555199">
                <a:moveTo>
                  <a:pt x="4276579" y="0"/>
                </a:moveTo>
                <a:cubicBezTo>
                  <a:pt x="3767797" y="253218"/>
                  <a:pt x="3259016" y="506437"/>
                  <a:pt x="2546253" y="548640"/>
                </a:cubicBezTo>
                <a:cubicBezTo>
                  <a:pt x="1833490" y="590843"/>
                  <a:pt x="916745" y="422030"/>
                  <a:pt x="0" y="25321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948349" y="4658988"/>
            <a:ext cx="3541193" cy="1659556"/>
            <a:chOff x="929496" y="4922939"/>
            <a:chExt cx="3541193" cy="1659556"/>
          </a:xfrm>
        </p:grpSpPr>
        <p:sp>
          <p:nvSpPr>
            <p:cNvPr id="49" name="矩形 48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习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器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線單箭頭接點 58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線單箭頭接點 7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線單箭頭接點 7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750" r="-4688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/>
                <p:cNvSpPr txBox="1"/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6" name="文字方塊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984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95268" y="954602"/>
            <a:ext cx="2299027" cy="56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2185" indent="-332185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sz="2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CN" altLang="en-US" sz="2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的三次低谷</a:t>
            </a:r>
            <a:endParaRPr lang="en-US" altLang="zh-CN" sz="27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人工智能的曲折历程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28B8F33-7BF5-4C34-82B3-CEE596EE0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686306"/>
            <a:ext cx="8001000" cy="40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67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Attention-based model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2998259"/>
            <a:ext cx="467736" cy="605814"/>
            <a:chOff x="4412633" y="3044001"/>
            <a:chExt cx="467736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9677" r="-4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255247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2998259"/>
            <a:ext cx="474341" cy="605814"/>
            <a:chOff x="4412633" y="3044001"/>
            <a:chExt cx="474341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524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394689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063726"/>
                <a:ext cx="37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063726"/>
                <a:ext cx="375616" cy="369332"/>
              </a:xfrm>
              <a:prstGeom prst="rect">
                <a:avLst/>
              </a:prstGeom>
              <a:blipFill>
                <a:blip r:embed="rId5"/>
                <a:stretch>
                  <a:fillRect l="-11475" r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2689775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604073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178523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535967" y="192185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637769" y="2038686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69" y="2038686"/>
                <a:ext cx="367601" cy="369332"/>
              </a:xfrm>
              <a:prstGeom prst="rect">
                <a:avLst/>
              </a:prstGeom>
              <a:blipFill>
                <a:blip r:embed="rId6"/>
                <a:stretch>
                  <a:fillRect l="-11667" r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57"/>
          <p:cNvCxnSpPr>
            <a:endCxn id="56" idx="2"/>
          </p:cNvCxnSpPr>
          <p:nvPr/>
        </p:nvCxnSpPr>
        <p:spPr>
          <a:xfrm flipV="1">
            <a:off x="1194919" y="2527665"/>
            <a:ext cx="1573625" cy="439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56" idx="2"/>
          </p:cNvCxnSpPr>
          <p:nvPr/>
        </p:nvCxnSpPr>
        <p:spPr>
          <a:xfrm flipV="1">
            <a:off x="2213827" y="2527665"/>
            <a:ext cx="554717" cy="452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endCxn id="56" idx="2"/>
          </p:cNvCxnSpPr>
          <p:nvPr/>
        </p:nvCxnSpPr>
        <p:spPr>
          <a:xfrm flipH="1" flipV="1">
            <a:off x="2768544" y="2527665"/>
            <a:ext cx="447522" cy="492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56" idx="2"/>
          </p:cNvCxnSpPr>
          <p:nvPr/>
        </p:nvCxnSpPr>
        <p:spPr>
          <a:xfrm flipH="1" flipV="1">
            <a:off x="2768544" y="2527665"/>
            <a:ext cx="1491398" cy="468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2530951" y="1907586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群組 93"/>
          <p:cNvGrpSpPr/>
          <p:nvPr/>
        </p:nvGrpSpPr>
        <p:grpSpPr>
          <a:xfrm>
            <a:off x="6853948" y="2996405"/>
            <a:ext cx="474341" cy="605814"/>
            <a:chOff x="4412633" y="3044001"/>
            <a:chExt cx="474341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524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253393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394503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061872"/>
                <a:ext cx="3690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061872"/>
                <a:ext cx="369012" cy="369332"/>
              </a:xfrm>
              <a:prstGeom prst="rect">
                <a:avLst/>
              </a:prstGeom>
              <a:blipFill>
                <a:blip r:embed="rId8"/>
                <a:stretch>
                  <a:fillRect l="-9836" r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2687921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602219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6804490" y="3920926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 rot="5400000" flipV="1">
            <a:off x="6657296" y="3178523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5430208" y="4892078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4892078"/>
                <a:ext cx="1829796" cy="8943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844769" y="5768627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5768627"/>
                <a:ext cx="2186561" cy="369332"/>
              </a:xfrm>
              <a:prstGeom prst="rect">
                <a:avLst/>
              </a:prstGeom>
              <a:blipFill>
                <a:blip r:embed="rId10"/>
                <a:stretch>
                  <a:fillRect l="-1117" r="-1397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7"/>
          <p:cNvCxnSpPr/>
          <p:nvPr/>
        </p:nvCxnSpPr>
        <p:spPr>
          <a:xfrm>
            <a:off x="6400837" y="2024048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086613" y="4170172"/>
                <a:ext cx="41261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170172"/>
                <a:ext cx="412612" cy="372859"/>
              </a:xfrm>
              <a:prstGeom prst="rect">
                <a:avLst/>
              </a:prstGeom>
              <a:blipFill>
                <a:blip r:embed="rId11"/>
                <a:stretch>
                  <a:fillRect l="-8824" r="-4412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024119" y="4169402"/>
                <a:ext cx="419217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169402"/>
                <a:ext cx="419217" cy="373628"/>
              </a:xfrm>
              <a:prstGeom prst="rect">
                <a:avLst/>
              </a:prstGeom>
              <a:blipFill>
                <a:blip r:embed="rId12"/>
                <a:stretch>
                  <a:fillRect l="-7246" r="-5797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3006712" y="4167542"/>
                <a:ext cx="419217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167542"/>
                <a:ext cx="419217" cy="375424"/>
              </a:xfrm>
              <a:prstGeom prst="rect">
                <a:avLst/>
              </a:prstGeom>
              <a:blipFill>
                <a:blip r:embed="rId13"/>
                <a:stretch>
                  <a:fillRect l="-7246" r="-5797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3989305" y="4170941"/>
                <a:ext cx="419217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170941"/>
                <a:ext cx="419217" cy="372090"/>
              </a:xfrm>
              <a:prstGeom prst="rect">
                <a:avLst/>
              </a:prstGeom>
              <a:blipFill>
                <a:blip r:embed="rId14"/>
                <a:stretch>
                  <a:fillRect l="-7246" r="-5797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文字方塊 111"/>
          <p:cNvSpPr txBox="1"/>
          <p:nvPr/>
        </p:nvSpPr>
        <p:spPr>
          <a:xfrm>
            <a:off x="493146" y="290947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519861" y="2915988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501723" y="2934737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537761" y="292468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86887" y="3604073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992620" y="2967082"/>
                <a:ext cx="41261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2967082"/>
                <a:ext cx="412612" cy="372859"/>
              </a:xfrm>
              <a:prstGeom prst="rect">
                <a:avLst/>
              </a:prstGeom>
              <a:blipFill>
                <a:blip r:embed="rId15"/>
                <a:stretch>
                  <a:fillRect l="-10294" t="-14754" r="-47059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2008225" y="2967082"/>
                <a:ext cx="419217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2967082"/>
                <a:ext cx="419217" cy="373628"/>
              </a:xfrm>
              <a:prstGeom prst="rect">
                <a:avLst/>
              </a:prstGeom>
              <a:blipFill>
                <a:blip r:embed="rId16"/>
                <a:stretch>
                  <a:fillRect l="-7246" t="-14754" r="-50725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3010465" y="2967082"/>
                <a:ext cx="419217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2967082"/>
                <a:ext cx="419217" cy="375424"/>
              </a:xfrm>
              <a:prstGeom prst="rect">
                <a:avLst/>
              </a:prstGeom>
              <a:blipFill>
                <a:blip r:embed="rId17"/>
                <a:stretch>
                  <a:fillRect l="-8696" t="-14754" r="-49275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54341" y="2967082"/>
                <a:ext cx="419217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2967082"/>
                <a:ext cx="419217" cy="372090"/>
              </a:xfrm>
              <a:prstGeom prst="rect">
                <a:avLst/>
              </a:prstGeom>
              <a:blipFill>
                <a:blip r:embed="rId18"/>
                <a:stretch>
                  <a:fillRect l="-7246" t="-14754" r="-50725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線單箭頭接點 123"/>
          <p:cNvCxnSpPr/>
          <p:nvPr/>
        </p:nvCxnSpPr>
        <p:spPr>
          <a:xfrm flipV="1">
            <a:off x="1242078" y="399452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flipV="1">
            <a:off x="2182601" y="399452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/>
          <p:nvPr/>
        </p:nvCxnSpPr>
        <p:spPr>
          <a:xfrm flipV="1">
            <a:off x="3176057" y="399452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4150060" y="399452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1242078" y="337071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/>
          <p:nvPr/>
        </p:nvCxnSpPr>
        <p:spPr>
          <a:xfrm flipV="1">
            <a:off x="2182601" y="337071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3176057" y="337071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V="1">
            <a:off x="4150060" y="337071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群組 131"/>
          <p:cNvGrpSpPr/>
          <p:nvPr/>
        </p:nvGrpSpPr>
        <p:grpSpPr>
          <a:xfrm>
            <a:off x="929496" y="4592994"/>
            <a:ext cx="3541193" cy="1659556"/>
            <a:chOff x="929496" y="4922939"/>
            <a:chExt cx="3541193" cy="1659556"/>
          </a:xfrm>
        </p:grpSpPr>
        <p:sp>
          <p:nvSpPr>
            <p:cNvPr id="133" name="矩形 132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习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器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線單箭頭接點 142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144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單箭頭接點 14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單箭頭接點 148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直線單箭頭接點 150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/>
                <p:cNvSpPr txBox="1"/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2" name="文字方塊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8750" r="-4688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/>
                <p:cNvSpPr txBox="1"/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3" name="文字方塊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8462" r="-4615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/>
                <p:cNvSpPr txBox="1"/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4" name="文字方塊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18462" r="-4615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字方塊 154"/>
                <p:cNvSpPr txBox="1"/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5" name="文字方塊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18462" r="-4615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02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93" grpId="0" animBg="1"/>
      <p:bldP spid="100" grpId="0" animBg="1"/>
      <p:bldP spid="101" grpId="0"/>
      <p:bldP spid="104" grpId="0" animBg="1"/>
      <p:bldP spid="106" grpId="0"/>
      <p:bldP spid="107" grpId="0"/>
      <p:bldP spid="112" grpId="0"/>
      <p:bldP spid="113" grpId="0"/>
      <p:bldP spid="114" grpId="0"/>
      <p:bldP spid="115" grpId="0"/>
      <p:bldP spid="116" grpId="0" animBg="1"/>
      <p:bldP spid="117" grpId="0"/>
      <p:bldP spid="118" grpId="0"/>
      <p:bldP spid="119" grpId="0"/>
      <p:bldP spid="1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Attention-based model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026547"/>
            <a:ext cx="467736" cy="605814"/>
            <a:chOff x="4412633" y="3044001"/>
            <a:chExt cx="467736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9677" r="-4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283535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026547"/>
            <a:ext cx="474341" cy="605814"/>
            <a:chOff x="4412633" y="3044001"/>
            <a:chExt cx="474341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524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397517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092014"/>
                <a:ext cx="375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092014"/>
                <a:ext cx="375616" cy="369332"/>
              </a:xfrm>
              <a:prstGeom prst="rect">
                <a:avLst/>
              </a:prstGeom>
              <a:blipFill>
                <a:blip r:embed="rId5"/>
                <a:stretch>
                  <a:fillRect l="-11475" r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2718063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632361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206811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6853948" y="3024693"/>
            <a:ext cx="474341" cy="605814"/>
            <a:chOff x="4412633" y="3044001"/>
            <a:chExt cx="474341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83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524" r="-47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281681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397332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090160"/>
                <a:ext cx="3690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090160"/>
                <a:ext cx="369012" cy="369332"/>
              </a:xfrm>
              <a:prstGeom prst="rect">
                <a:avLst/>
              </a:prstGeom>
              <a:blipFill>
                <a:blip r:embed="rId7"/>
                <a:stretch>
                  <a:fillRect l="-9836" r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2716209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630507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rot="5400000" flipV="1">
            <a:off x="6657296" y="3206811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73746" y="3290529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直線單箭頭接點 107"/>
          <p:cNvCxnSpPr/>
          <p:nvPr/>
        </p:nvCxnSpPr>
        <p:spPr>
          <a:xfrm flipV="1">
            <a:off x="1230968" y="3844954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1480028" y="3012451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1288912" y="2629693"/>
                <a:ext cx="412612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629693"/>
                <a:ext cx="412612" cy="373564"/>
              </a:xfrm>
              <a:prstGeom prst="rect">
                <a:avLst/>
              </a:prstGeom>
              <a:blipFill>
                <a:blip r:embed="rId8"/>
                <a:stretch>
                  <a:fillRect l="-8824" r="-4412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1968500" y="3622643"/>
            <a:ext cx="4889500" cy="338146"/>
          </a:xfrm>
          <a:custGeom>
            <a:avLst/>
            <a:gdLst>
              <a:gd name="connsiteX0" fmla="*/ 4889500 w 4889500"/>
              <a:gd name="connsiteY0" fmla="*/ 0 h 338146"/>
              <a:gd name="connsiteX1" fmla="*/ 3136900 w 4889500"/>
              <a:gd name="connsiteY1" fmla="*/ 330200 h 338146"/>
              <a:gd name="connsiteX2" fmla="*/ 0 w 4889500"/>
              <a:gd name="connsiteY2" fmla="*/ 203200 h 33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0" h="338146">
                <a:moveTo>
                  <a:pt x="4889500" y="0"/>
                </a:moveTo>
                <a:cubicBezTo>
                  <a:pt x="4420658" y="148166"/>
                  <a:pt x="3951817" y="296333"/>
                  <a:pt x="3136900" y="330200"/>
                </a:cubicBezTo>
                <a:cubicBezTo>
                  <a:pt x="2321983" y="364067"/>
                  <a:pt x="1160991" y="283633"/>
                  <a:pt x="0" y="2032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5020752" y="4961856"/>
            <a:ext cx="3679929" cy="1118788"/>
            <a:chOff x="5006239" y="5160294"/>
            <a:chExt cx="3679929" cy="1118788"/>
          </a:xfrm>
        </p:grpSpPr>
        <p:sp>
          <p:nvSpPr>
            <p:cNvPr id="112" name="文字方塊 111"/>
            <p:cNvSpPr txBox="1"/>
            <p:nvPr/>
          </p:nvSpPr>
          <p:spPr>
            <a:xfrm>
              <a:off x="5006239" y="5160294"/>
              <a:ext cx="3613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same process repeat until generating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3" name="群組 112"/>
            <p:cNvGrpSpPr/>
            <p:nvPr/>
          </p:nvGrpSpPr>
          <p:grpSpPr>
            <a:xfrm rot="16200000">
              <a:off x="7748753" y="5341668"/>
              <a:ext cx="461665" cy="1413164"/>
              <a:chOff x="1417239" y="5157069"/>
              <a:chExt cx="461665" cy="1413164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1467114" y="5231885"/>
                <a:ext cx="299260" cy="12718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 rot="5400000">
                <a:off x="941490" y="5632818"/>
                <a:ext cx="141316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&lt;EOS&gt;</a:t>
                </a:r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16" name="直線單箭頭接點 115"/>
          <p:cNvCxnSpPr/>
          <p:nvPr/>
        </p:nvCxnSpPr>
        <p:spPr>
          <a:xfrm>
            <a:off x="6400837" y="2052336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/>
          <p:cNvGrpSpPr/>
          <p:nvPr/>
        </p:nvGrpSpPr>
        <p:grpSpPr>
          <a:xfrm>
            <a:off x="929496" y="4621282"/>
            <a:ext cx="3541193" cy="1659556"/>
            <a:chOff x="929496" y="4922939"/>
            <a:chExt cx="3541193" cy="1659556"/>
          </a:xfrm>
        </p:grpSpPr>
        <p:sp>
          <p:nvSpPr>
            <p:cNvPr id="70" name="矩形 69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机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习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器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直線單箭頭接點 10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/>
                <p:cNvSpPr txBox="1"/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6" name="文字方塊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972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8750" r="-4688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9632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9632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/>
                <p:cNvSpPr txBox="1"/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7" name="文字方塊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9632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8462" r="-4615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7470240" y="1750681"/>
            <a:ext cx="842271" cy="2732056"/>
            <a:chOff x="7470240" y="2052338"/>
            <a:chExt cx="842271" cy="2732056"/>
          </a:xfrm>
        </p:grpSpPr>
        <p:sp>
          <p:nvSpPr>
            <p:cNvPr id="118" name="文字方塊 117"/>
            <p:cNvSpPr txBox="1"/>
            <p:nvPr/>
          </p:nvSpPr>
          <p:spPr>
            <a:xfrm>
              <a:off x="7499202" y="432272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7470240" y="335053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7491688" y="2052338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5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10" grpId="0"/>
      <p:bldP spid="2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>
          <a:xfrm>
            <a:off x="674094" y="4797878"/>
            <a:ext cx="7772400" cy="1237437"/>
          </a:xfrm>
        </p:spPr>
        <p:txBody>
          <a:bodyPr/>
          <a:lstStyle/>
          <a:p>
            <a:r>
              <a:rPr lang="zh-CN" altLang="en-US" dirty="0"/>
              <a:t>办公室地址：浙江大学玉泉校区则通楼</a:t>
            </a:r>
            <a:r>
              <a:rPr lang="en-US" altLang="zh-CN" dirty="0"/>
              <a:t>205</a:t>
            </a:r>
          </a:p>
          <a:p>
            <a:r>
              <a:rPr lang="zh-CN" altLang="en-US" dirty="0"/>
              <a:t>电话：</a:t>
            </a:r>
            <a:r>
              <a:rPr lang="en-US" altLang="zh-CN" b="1" u="sng" dirty="0">
                <a:solidFill>
                  <a:schemeClr val="accent5"/>
                </a:solidFill>
              </a:rPr>
              <a:t>13588196277</a:t>
            </a:r>
          </a:p>
          <a:p>
            <a:r>
              <a:rPr lang="zh-CN" altLang="en-US" dirty="0"/>
              <a:t>邮件：</a:t>
            </a:r>
            <a:r>
              <a:rPr lang="en-US" altLang="zh-CN" b="1" u="sng" dirty="0">
                <a:solidFill>
                  <a:schemeClr val="accent5"/>
                </a:solidFill>
              </a:rPr>
              <a:t>siliang@zju.edu.cn</a:t>
            </a:r>
          </a:p>
          <a:p>
            <a:r>
              <a:rPr lang="zh-CN" altLang="en-US" dirty="0"/>
              <a:t>微信号：</a:t>
            </a:r>
            <a:r>
              <a:rPr lang="en-US" altLang="zh-CN" b="1" u="sng" dirty="0" err="1">
                <a:solidFill>
                  <a:schemeClr val="accent5"/>
                </a:solidFill>
              </a:rPr>
              <a:t>siliangtang</a:t>
            </a:r>
            <a:r>
              <a:rPr lang="zh-CN" altLang="en-US" dirty="0"/>
              <a:t>（</a:t>
            </a:r>
            <a:r>
              <a:rPr lang="en-US" altLang="zh-CN" dirty="0"/>
              <a:t>or</a:t>
            </a:r>
            <a:r>
              <a:rPr lang="zh-CN" altLang="en-US" dirty="0"/>
              <a:t>手机号码）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22279" r="6818" b="12244"/>
          <a:stretch/>
        </p:blipFill>
        <p:spPr bwMode="auto">
          <a:xfrm>
            <a:off x="6016764" y="1701892"/>
            <a:ext cx="2404923" cy="241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849031"/>
      </p:ext>
    </p:extLst>
  </p:cSld>
  <p:clrMapOvr>
    <a:masterClrMapping/>
  </p:clrMapOvr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8010</TotalTime>
  <Words>4178</Words>
  <Application>Microsoft Office PowerPoint</Application>
  <PresentationFormat>全屏显示(4:3)</PresentationFormat>
  <Paragraphs>2098</Paragraphs>
  <Slides>92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5" baseType="lpstr">
      <vt:lpstr>標楷體</vt:lpstr>
      <vt:lpstr>新細明體</vt:lpstr>
      <vt:lpstr>黑体</vt:lpstr>
      <vt:lpstr>宋体</vt:lpstr>
      <vt:lpstr>微软雅黑</vt:lpstr>
      <vt:lpstr>Calibri</vt:lpstr>
      <vt:lpstr>Cambria Math</vt:lpstr>
      <vt:lpstr>Times</vt:lpstr>
      <vt:lpstr>Times New Roman</vt:lpstr>
      <vt:lpstr>Verdana</vt:lpstr>
      <vt:lpstr>Wingdings</vt:lpstr>
      <vt:lpstr>1_NSFC建设方案主题</vt:lpstr>
      <vt:lpstr>方程式</vt:lpstr>
      <vt:lpstr>Deep Learning Tutorial</vt:lpstr>
      <vt:lpstr>Introduction</vt:lpstr>
      <vt:lpstr>Machine Learning ≈ Looking for a Function</vt:lpstr>
      <vt:lpstr>Framework </vt:lpstr>
      <vt:lpstr>Framework </vt:lpstr>
      <vt:lpstr>Three Steps for Deep Learning</vt:lpstr>
      <vt:lpstr>人工智能的诞生</vt:lpstr>
      <vt:lpstr>人工智能的诞生</vt:lpstr>
      <vt:lpstr>人工智能的曲折历程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Deep = Many hidden layers</vt:lpstr>
      <vt:lpstr>Deep = Many hidden layers</vt:lpstr>
      <vt:lpstr>Why we need deep?</vt:lpstr>
      <vt:lpstr>Fully Connect Feedforward Network</vt:lpstr>
      <vt:lpstr>Output Layer </vt:lpstr>
      <vt:lpstr>Output Layer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Gradient Descent</vt:lpstr>
      <vt:lpstr>Backpropagation</vt:lpstr>
      <vt:lpstr>Variants of Neural Networks</vt:lpstr>
      <vt:lpstr>Variants of Neural Networks</vt:lpstr>
      <vt:lpstr>Why CNN for Image?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Convolution v.s. Fully Connected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More Application: Playing Go</vt:lpstr>
      <vt:lpstr>Why CNN for playing Go?</vt:lpstr>
      <vt:lpstr>Variants of Neural Networks</vt:lpstr>
      <vt:lpstr>Recurrent Neural Network</vt:lpstr>
      <vt:lpstr>Deep RNN</vt:lpstr>
      <vt:lpstr>PowerPoint 演示文稿</vt:lpstr>
      <vt:lpstr>Naïve RNN</vt:lpstr>
      <vt:lpstr>LSTM</vt:lpstr>
      <vt:lpstr>PowerPoint 演示文稿</vt:lpstr>
      <vt:lpstr>PowerPoint 演示文稿</vt:lpstr>
      <vt:lpstr>PowerPoint 演示文稿</vt:lpstr>
      <vt:lpstr>LSTM</vt:lpstr>
      <vt:lpstr>GRU</vt:lpstr>
      <vt:lpstr>LSTM: A Search Space Odyssey </vt:lpstr>
      <vt:lpstr>LSTM: A Search Space Odyssey </vt:lpstr>
      <vt:lpstr>Sequence Generation</vt:lpstr>
      <vt:lpstr>Generation</vt:lpstr>
      <vt:lpstr>Generation</vt:lpstr>
      <vt:lpstr>Generation</vt:lpstr>
      <vt:lpstr>Conditional Generation</vt:lpstr>
      <vt:lpstr>Conditional Generation</vt:lpstr>
      <vt:lpstr>Conditional Generation</vt:lpstr>
      <vt:lpstr>Dynamic Conditional Generation</vt:lpstr>
      <vt:lpstr>Machine Translation</vt:lpstr>
      <vt:lpstr>Machine Translation</vt:lpstr>
      <vt:lpstr>Machine Translation</vt:lpstr>
      <vt:lpstr>Machine Translation</vt:lpstr>
      <vt:lpstr>Machine Translation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Tang Siliang</cp:lastModifiedBy>
  <cp:revision>322</cp:revision>
  <dcterms:created xsi:type="dcterms:W3CDTF">2016-04-30T07:31:53Z</dcterms:created>
  <dcterms:modified xsi:type="dcterms:W3CDTF">2018-07-28T12:31:57Z</dcterms:modified>
</cp:coreProperties>
</file>